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14"/>
  </p:notesMasterIdLst>
  <p:handoutMasterIdLst>
    <p:handoutMasterId r:id="rId15"/>
  </p:handoutMasterIdLst>
  <p:sldIdLst>
    <p:sldId id="298" r:id="rId2"/>
    <p:sldId id="3229" r:id="rId3"/>
    <p:sldId id="2779" r:id="rId4"/>
    <p:sldId id="2780" r:id="rId5"/>
    <p:sldId id="2781" r:id="rId6"/>
    <p:sldId id="2783" r:id="rId7"/>
    <p:sldId id="3230" r:id="rId8"/>
    <p:sldId id="3231" r:id="rId9"/>
    <p:sldId id="3238" r:id="rId10"/>
    <p:sldId id="3234" r:id="rId11"/>
    <p:sldId id="3235" r:id="rId12"/>
    <p:sldId id="3239" r:id="rId13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BACF2E6-C269-E7B6-80CC-2201267E3F7B}" name="takashi yuasa" initials="ty" userId="c314fe14b9e8f99c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5DE"/>
    <a:srgbClr val="00A7D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3"/>
    <p:restoredTop sz="95859"/>
  </p:normalViewPr>
  <p:slideViewPr>
    <p:cSldViewPr snapToGrid="0" snapToObjects="1">
      <p:cViewPr varScale="1">
        <p:scale>
          <a:sx n="113" d="100"/>
          <a:sy n="113" d="100"/>
        </p:scale>
        <p:origin x="19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 I" userId="9d0c8d7dff15eaa9" providerId="LiveId" clId="{6C69F8A0-8A23-6F40-8D9A-F2E45F24DD86}"/>
    <pc:docChg chg="delSld modSld">
      <pc:chgData name="R I" userId="9d0c8d7dff15eaa9" providerId="LiveId" clId="{6C69F8A0-8A23-6F40-8D9A-F2E45F24DD86}" dt="2024-08-20T08:46:38.322" v="34" actId="20577"/>
      <pc:docMkLst>
        <pc:docMk/>
      </pc:docMkLst>
      <pc:sldChg chg="modSp mod">
        <pc:chgData name="R I" userId="9d0c8d7dff15eaa9" providerId="LiveId" clId="{6C69F8A0-8A23-6F40-8D9A-F2E45F24DD86}" dt="2024-08-20T08:46:38.322" v="34" actId="20577"/>
        <pc:sldMkLst>
          <pc:docMk/>
          <pc:sldMk cId="2724862198" sldId="3235"/>
        </pc:sldMkLst>
        <pc:graphicFrameChg chg="modGraphic">
          <ac:chgData name="R I" userId="9d0c8d7dff15eaa9" providerId="LiveId" clId="{6C69F8A0-8A23-6F40-8D9A-F2E45F24DD86}" dt="2024-08-20T08:46:38.322" v="34" actId="20577"/>
          <ac:graphicFrameMkLst>
            <pc:docMk/>
            <pc:sldMk cId="2724862198" sldId="3235"/>
            <ac:graphicFrameMk id="4" creationId="{8BC93BE5-DD2D-DF6E-9106-52F881C3FCE9}"/>
          </ac:graphicFrameMkLst>
        </pc:graphicFrameChg>
      </pc:sldChg>
      <pc:sldChg chg="del">
        <pc:chgData name="R I" userId="9d0c8d7dff15eaa9" providerId="LiveId" clId="{6C69F8A0-8A23-6F40-8D9A-F2E45F24DD86}" dt="2024-08-20T08:46:12.347" v="0" actId="2696"/>
        <pc:sldMkLst>
          <pc:docMk/>
          <pc:sldMk cId="309247754" sldId="3236"/>
        </pc:sldMkLst>
      </pc:sldChg>
      <pc:sldChg chg="del">
        <pc:chgData name="R I" userId="9d0c8d7dff15eaa9" providerId="LiveId" clId="{6C69F8A0-8A23-6F40-8D9A-F2E45F24DD86}" dt="2024-08-20T08:46:14.106" v="1" actId="2696"/>
        <pc:sldMkLst>
          <pc:docMk/>
          <pc:sldMk cId="3549248855" sldId="3240"/>
        </pc:sldMkLst>
      </pc:sldChg>
    </pc:docChg>
  </pc:docChgLst>
  <pc:docChgLst>
    <pc:chgData name="takashi yuasa" userId="c314fe14b9e8f99c" providerId="LiveId" clId="{5B25D9B0-2544-8B41-B1D9-30127FFA5ECA}"/>
    <pc:docChg chg="modSld">
      <pc:chgData name="takashi yuasa" userId="c314fe14b9e8f99c" providerId="LiveId" clId="{5B25D9B0-2544-8B41-B1D9-30127FFA5ECA}" dt="2024-07-30T01:43:22.811" v="71" actId="20577"/>
      <pc:docMkLst>
        <pc:docMk/>
      </pc:docMkLst>
      <pc:sldChg chg="modSp mod modCm">
        <pc:chgData name="takashi yuasa" userId="c314fe14b9e8f99c" providerId="LiveId" clId="{5B25D9B0-2544-8B41-B1D9-30127FFA5ECA}" dt="2024-07-30T01:43:22.811" v="71" actId="20577"/>
        <pc:sldMkLst>
          <pc:docMk/>
          <pc:sldMk cId="2937616456" sldId="3234"/>
        </pc:sldMkLst>
        <pc:graphicFrameChg chg="modGraphic">
          <ac:chgData name="takashi yuasa" userId="c314fe14b9e8f99c" providerId="LiveId" clId="{5B25D9B0-2544-8B41-B1D9-30127FFA5ECA}" dt="2024-07-30T01:43:22.811" v="71" actId="20577"/>
          <ac:graphicFrameMkLst>
            <pc:docMk/>
            <pc:sldMk cId="2937616456" sldId="3234"/>
            <ac:graphicFrameMk id="3" creationId="{FB14B6E0-521E-E40C-6E3F-14B2B354E70B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takashi yuasa" userId="c314fe14b9e8f99c" providerId="LiveId" clId="{5B25D9B0-2544-8B41-B1D9-30127FFA5ECA}" dt="2024-07-30T01:42:51.061" v="4" actId="20577"/>
              <pc2:cmMkLst xmlns:pc2="http://schemas.microsoft.com/office/powerpoint/2019/9/main/command">
                <pc:docMk/>
                <pc:sldMk cId="2937616456" sldId="3234"/>
                <pc2:cmMk id="{36DDF7A3-085F-754D-96E7-FB12F5E0BCAD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DF3E75A-6DC4-E640-A4DD-C2EF22ABDE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57FCCCF-9408-3A49-A446-E92D02C20A6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4345D-8556-9841-93FA-D13357C55209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3E45AB-9CD0-1243-9C77-C38FDF3DF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E082FD-1EB3-B44C-8CFE-9A744E6EBE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26534-E49D-D749-8B29-983EB8BAB1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839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8E7F7-D9D9-514C-AF1A-4BAEDD123B2B}" type="datetimeFigureOut">
              <a:rPr kumimoji="1" lang="ja-JP" altLang="en-US" smtClean="0"/>
              <a:t>2024/8/20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026BF-3BD4-E249-8E81-F19965DF2B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343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4B3BC90-55F8-2449-933A-0E570CD92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87962" y="5301364"/>
            <a:ext cx="2535718" cy="156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82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04567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290790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88BB69B-CF77-A645-8DAD-549860781A5E}"/>
              </a:ext>
            </a:extLst>
          </p:cNvPr>
          <p:cNvSpPr/>
          <p:nvPr userDrawn="1"/>
        </p:nvSpPr>
        <p:spPr>
          <a:xfrm>
            <a:off x="0" y="0"/>
            <a:ext cx="9906000" cy="540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Yu Gothic UI Semibold" panose="020B0700000000000000" pitchFamily="50" charset="-128"/>
              <a:ea typeface="Yu Gothic UI Semibold" panose="020B0700000000000000" pitchFamily="50" charset="-128"/>
              <a:cs typeface="+mn-cs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44B474-9121-3D47-BB2C-A9C75DCEE08B}"/>
              </a:ext>
            </a:extLst>
          </p:cNvPr>
          <p:cNvSpPr txBox="1"/>
          <p:nvPr userDrawn="1"/>
        </p:nvSpPr>
        <p:spPr>
          <a:xfrm>
            <a:off x="8088989" y="131502"/>
            <a:ext cx="15440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200" b="0" i="0" dirty="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©︎2024 EGAITE Inc.</a:t>
            </a:r>
            <a:endParaRPr lang="ja-JP" altLang="en-US" sz="1200" b="0" i="0">
              <a:solidFill>
                <a:schemeClr val="accent2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FE058490-1284-D341-99F3-6DB18F842E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5967" y="100723"/>
            <a:ext cx="7267157" cy="33855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chemeClr val="accent2"/>
                </a:solidFill>
              </a:defRPr>
            </a:lvl1pPr>
          </a:lstStyle>
          <a:p>
            <a:r>
              <a:rPr kumimoji="1" lang="en-US" altLang="ja-JP" dirty="0"/>
              <a:t>0. </a:t>
            </a:r>
            <a:r>
              <a:rPr kumimoji="1" lang="ja-JP" altLang="en-US"/>
              <a:t>シートタイトルを入力</a:t>
            </a:r>
          </a:p>
        </p:txBody>
      </p: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9E6C2FB3-0672-524B-A556-E8D13719F51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81311533"/>
              </p:ext>
            </p:extLst>
          </p:nvPr>
        </p:nvGraphicFramePr>
        <p:xfrm>
          <a:off x="315964" y="703762"/>
          <a:ext cx="931703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890">
                  <a:extLst>
                    <a:ext uri="{9D8B030D-6E8A-4147-A177-3AD203B41FA5}">
                      <a16:colId xmlns:a16="http://schemas.microsoft.com/office/drawing/2014/main" val="524331747"/>
                    </a:ext>
                  </a:extLst>
                </a:gridCol>
                <a:gridCol w="2775611">
                  <a:extLst>
                    <a:ext uri="{9D8B030D-6E8A-4147-A177-3AD203B41FA5}">
                      <a16:colId xmlns:a16="http://schemas.microsoft.com/office/drawing/2014/main" val="3092290135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1311600747"/>
                    </a:ext>
                  </a:extLst>
                </a:gridCol>
                <a:gridCol w="4043184">
                  <a:extLst>
                    <a:ext uri="{9D8B030D-6E8A-4147-A177-3AD203B41FA5}">
                      <a16:colId xmlns:a16="http://schemas.microsoft.com/office/drawing/2014/main" val="4061438354"/>
                    </a:ext>
                  </a:extLst>
                </a:gridCol>
              </a:tblGrid>
              <a:tr h="257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チーム名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i="0">
                        <a:solidFill>
                          <a:schemeClr val="tx1"/>
                        </a:solidFill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プロジェクト名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i="0">
                        <a:solidFill>
                          <a:schemeClr val="tx1"/>
                        </a:solidFill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554685"/>
                  </a:ext>
                </a:extLst>
              </a:tr>
            </a:tbl>
          </a:graphicData>
        </a:graphic>
      </p:graphicFrame>
      <p:sp>
        <p:nvSpPr>
          <p:cNvPr id="25" name="テキスト プレースホルダー 2">
            <a:extLst>
              <a:ext uri="{FF2B5EF4-FFF2-40B4-BE49-F238E27FC236}">
                <a16:creationId xmlns:a16="http://schemas.microsoft.com/office/drawing/2014/main" id="{1CAA4388-DD59-7D41-9A34-1ACAA5765F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12823" y="703763"/>
            <a:ext cx="2766271" cy="2743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kumimoji="1" lang="ja-JP" altLang="en-US"/>
              <a:t>チーム名を入力</a:t>
            </a:r>
          </a:p>
        </p:txBody>
      </p:sp>
      <p:sp>
        <p:nvSpPr>
          <p:cNvPr id="26" name="テキスト プレースホルダー 2">
            <a:extLst>
              <a:ext uri="{FF2B5EF4-FFF2-40B4-BE49-F238E27FC236}">
                <a16:creationId xmlns:a16="http://schemas.microsoft.com/office/drawing/2014/main" id="{55EF2A03-918F-D34A-8FAA-6AFA8D9964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95342" y="703762"/>
            <a:ext cx="4037656" cy="2743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kumimoji="1" lang="ja-JP" altLang="en-US"/>
              <a:t>プロジェクト名を入力</a:t>
            </a:r>
          </a:p>
        </p:txBody>
      </p:sp>
    </p:spTree>
    <p:extLst>
      <p:ext uri="{BB962C8B-B14F-4D97-AF65-F5344CB8AC3E}">
        <p14:creationId xmlns:p14="http://schemas.microsoft.com/office/powerpoint/2010/main" val="2582195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88BB69B-CF77-A645-8DAD-549860781A5E}"/>
              </a:ext>
            </a:extLst>
          </p:cNvPr>
          <p:cNvSpPr/>
          <p:nvPr userDrawn="1"/>
        </p:nvSpPr>
        <p:spPr>
          <a:xfrm>
            <a:off x="0" y="0"/>
            <a:ext cx="9906000" cy="540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Yu Gothic UI Semibold" panose="020B0700000000000000" pitchFamily="50" charset="-128"/>
              <a:ea typeface="Yu Gothic UI Semibold" panose="020B0700000000000000" pitchFamily="50" charset="-128"/>
              <a:cs typeface="+mn-cs"/>
            </a:endParaRPr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FE058490-1284-D341-99F3-6DB18F842EA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5967" y="100723"/>
            <a:ext cx="7267157" cy="338555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chemeClr val="accent2"/>
                </a:solidFill>
              </a:defRPr>
            </a:lvl1pPr>
          </a:lstStyle>
          <a:p>
            <a:r>
              <a:rPr kumimoji="1" lang="en-US" altLang="ja-JP" dirty="0"/>
              <a:t>0. </a:t>
            </a:r>
            <a:r>
              <a:rPr kumimoji="1" lang="ja-JP" altLang="en-US"/>
              <a:t>シートタイトルを入力</a:t>
            </a:r>
          </a:p>
        </p:txBody>
      </p:sp>
      <p:graphicFrame>
        <p:nvGraphicFramePr>
          <p:cNvPr id="24" name="表 23">
            <a:extLst>
              <a:ext uri="{FF2B5EF4-FFF2-40B4-BE49-F238E27FC236}">
                <a16:creationId xmlns:a16="http://schemas.microsoft.com/office/drawing/2014/main" id="{9E6C2FB3-0672-524B-A556-E8D13719F51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81311533"/>
              </p:ext>
            </p:extLst>
          </p:nvPr>
        </p:nvGraphicFramePr>
        <p:xfrm>
          <a:off x="315964" y="703762"/>
          <a:ext cx="9317035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890">
                  <a:extLst>
                    <a:ext uri="{9D8B030D-6E8A-4147-A177-3AD203B41FA5}">
                      <a16:colId xmlns:a16="http://schemas.microsoft.com/office/drawing/2014/main" val="524331747"/>
                    </a:ext>
                  </a:extLst>
                </a:gridCol>
                <a:gridCol w="2775611">
                  <a:extLst>
                    <a:ext uri="{9D8B030D-6E8A-4147-A177-3AD203B41FA5}">
                      <a16:colId xmlns:a16="http://schemas.microsoft.com/office/drawing/2014/main" val="3092290135"/>
                    </a:ext>
                  </a:extLst>
                </a:gridCol>
                <a:gridCol w="1403350">
                  <a:extLst>
                    <a:ext uri="{9D8B030D-6E8A-4147-A177-3AD203B41FA5}">
                      <a16:colId xmlns:a16="http://schemas.microsoft.com/office/drawing/2014/main" val="1311600747"/>
                    </a:ext>
                  </a:extLst>
                </a:gridCol>
                <a:gridCol w="4043184">
                  <a:extLst>
                    <a:ext uri="{9D8B030D-6E8A-4147-A177-3AD203B41FA5}">
                      <a16:colId xmlns:a16="http://schemas.microsoft.com/office/drawing/2014/main" val="4061438354"/>
                    </a:ext>
                  </a:extLst>
                </a:gridCol>
              </a:tblGrid>
              <a:tr h="2577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チーム名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i="0">
                        <a:solidFill>
                          <a:schemeClr val="tx1"/>
                        </a:solidFill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プロジェクト名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b="0" i="0">
                        <a:solidFill>
                          <a:schemeClr val="tx1"/>
                        </a:solidFill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marL="99060" marR="9906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554685"/>
                  </a:ext>
                </a:extLst>
              </a:tr>
            </a:tbl>
          </a:graphicData>
        </a:graphic>
      </p:graphicFrame>
      <p:sp>
        <p:nvSpPr>
          <p:cNvPr id="25" name="テキスト プレースホルダー 2">
            <a:extLst>
              <a:ext uri="{FF2B5EF4-FFF2-40B4-BE49-F238E27FC236}">
                <a16:creationId xmlns:a16="http://schemas.microsoft.com/office/drawing/2014/main" id="{1CAA4388-DD59-7D41-9A34-1ACAA5765FF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12823" y="703763"/>
            <a:ext cx="2766271" cy="2743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kumimoji="1" lang="ja-JP" altLang="en-US"/>
              <a:t>チーム名を入力</a:t>
            </a:r>
          </a:p>
        </p:txBody>
      </p:sp>
      <p:sp>
        <p:nvSpPr>
          <p:cNvPr id="26" name="テキスト プレースホルダー 2">
            <a:extLst>
              <a:ext uri="{FF2B5EF4-FFF2-40B4-BE49-F238E27FC236}">
                <a16:creationId xmlns:a16="http://schemas.microsoft.com/office/drawing/2014/main" id="{55EF2A03-918F-D34A-8FAA-6AFA8D9964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95342" y="703762"/>
            <a:ext cx="4037656" cy="2743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r>
              <a:rPr kumimoji="1" lang="ja-JP" altLang="en-US"/>
              <a:t>プロジェクト名を入力</a:t>
            </a:r>
          </a:p>
        </p:txBody>
      </p:sp>
    </p:spTree>
    <p:extLst>
      <p:ext uri="{BB962C8B-B14F-4D97-AF65-F5344CB8AC3E}">
        <p14:creationId xmlns:p14="http://schemas.microsoft.com/office/powerpoint/2010/main" val="33438727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ED87BC2A-A594-CF41-8995-D93B6746EFFF}"/>
              </a:ext>
            </a:extLst>
          </p:cNvPr>
          <p:cNvCxnSpPr>
            <a:cxnSpLocks/>
          </p:cNvCxnSpPr>
          <p:nvPr userDrawn="1"/>
        </p:nvCxnSpPr>
        <p:spPr>
          <a:xfrm>
            <a:off x="1753841" y="506963"/>
            <a:ext cx="7859696" cy="0"/>
          </a:xfrm>
          <a:prstGeom prst="line">
            <a:avLst/>
          </a:prstGeom>
          <a:ln w="9525">
            <a:solidFill>
              <a:srgbClr val="4581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FCC283E-26EA-12D4-CDE8-A8FFD3D20759}"/>
              </a:ext>
            </a:extLst>
          </p:cNvPr>
          <p:cNvCxnSpPr>
            <a:cxnSpLocks/>
          </p:cNvCxnSpPr>
          <p:nvPr userDrawn="1"/>
        </p:nvCxnSpPr>
        <p:spPr>
          <a:xfrm>
            <a:off x="320372" y="6552163"/>
            <a:ext cx="8524270" cy="0"/>
          </a:xfrm>
          <a:prstGeom prst="line">
            <a:avLst/>
          </a:prstGeom>
          <a:ln w="9525">
            <a:solidFill>
              <a:srgbClr val="4581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8F8AD44B-956E-58A8-99F3-484673D3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271279" y="6356352"/>
            <a:ext cx="2228850" cy="365125"/>
          </a:xfrm>
        </p:spPr>
        <p:txBody>
          <a:bodyPr/>
          <a:lstStyle>
            <a:lvl1pPr>
              <a:defRPr b="0" i="0">
                <a:latin typeface="Avenir Light" panose="020B0402020203020204" pitchFamily="34" charset="0"/>
              </a:defRPr>
            </a:lvl1pPr>
          </a:lstStyle>
          <a:p>
            <a:fld id="{71DDBB29-E1A8-0F4B-A09F-45BA3774E504}" type="slidenum">
              <a:rPr lang="en-US" altLang="ja-JP"/>
              <a:pPr/>
              <a:t>‹#›</a:t>
            </a:fld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D061F0C-612E-6ACF-6B4A-B4AFC7F0DE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0371" y="402046"/>
            <a:ext cx="1319866" cy="1139372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74CF89A-A8E7-7206-76D9-B8A1F5E01B0D}"/>
              </a:ext>
            </a:extLst>
          </p:cNvPr>
          <p:cNvSpPr txBox="1"/>
          <p:nvPr userDrawn="1"/>
        </p:nvSpPr>
        <p:spPr>
          <a:xfrm>
            <a:off x="1888174" y="1119072"/>
            <a:ext cx="61296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>
                <a:latin typeface="UDDigiKyokasho Pro R" panose="02020400000000000000" pitchFamily="18" charset="-128"/>
                <a:ea typeface="UDDigiKyokasho Pro R" panose="02020400000000000000" pitchFamily="18" charset="-128"/>
              </a:rPr>
              <a:t>地域ブランド開発シート</a:t>
            </a:r>
            <a:endParaRPr kumimoji="1" lang="en-US" altLang="ja-JP" sz="2800">
              <a:latin typeface="UDDigiKyokasho Pro R" panose="02020400000000000000" pitchFamily="18" charset="-128"/>
              <a:ea typeface="UDDigiKyokasho Pro R" panose="02020400000000000000" pitchFamily="18" charset="-128"/>
            </a:endParaRPr>
          </a:p>
          <a:p>
            <a:pPr algn="ctr"/>
            <a:r>
              <a:rPr kumimoji="1" lang="ja-JP" altLang="en-US" sz="2800">
                <a:latin typeface="UDDigiKyokasho Pro R" panose="02020400000000000000" pitchFamily="18" charset="-128"/>
                <a:ea typeface="UDDigiKyokasho Pro R" panose="02020400000000000000" pitchFamily="18" charset="-128"/>
              </a:rPr>
              <a:t>企画提案書</a:t>
            </a:r>
            <a:endParaRPr kumimoji="1" lang="en-US" altLang="ja-JP" sz="2800">
              <a:latin typeface="UDDigiKyokasho Pro R" panose="02020400000000000000" pitchFamily="18" charset="-128"/>
              <a:ea typeface="UDDigiKyokasho Pro 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960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9FFEBCD-27F7-3B94-1A77-6E74274465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2231" y="200609"/>
            <a:ext cx="681135" cy="677308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E636A01-7C07-807F-D95A-C5B8D0FC5343}"/>
              </a:ext>
            </a:extLst>
          </p:cNvPr>
          <p:cNvSpPr/>
          <p:nvPr userDrawn="1"/>
        </p:nvSpPr>
        <p:spPr>
          <a:xfrm>
            <a:off x="447870" y="-4344"/>
            <a:ext cx="180000" cy="1080000"/>
          </a:xfrm>
          <a:prstGeom prst="rect">
            <a:avLst/>
          </a:prstGeom>
          <a:solidFill>
            <a:srgbClr val="4581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8076FAFD-403D-0621-4A45-1CAAD02BE7E6}"/>
              </a:ext>
            </a:extLst>
          </p:cNvPr>
          <p:cNvCxnSpPr>
            <a:cxnSpLocks/>
          </p:cNvCxnSpPr>
          <p:nvPr userDrawn="1"/>
        </p:nvCxnSpPr>
        <p:spPr>
          <a:xfrm>
            <a:off x="295727" y="506963"/>
            <a:ext cx="8340273" cy="0"/>
          </a:xfrm>
          <a:prstGeom prst="line">
            <a:avLst/>
          </a:prstGeom>
          <a:ln w="9525">
            <a:solidFill>
              <a:srgbClr val="4581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22220C8-F231-C043-AEC8-03891D4BF740}"/>
              </a:ext>
            </a:extLst>
          </p:cNvPr>
          <p:cNvCxnSpPr>
            <a:cxnSpLocks/>
          </p:cNvCxnSpPr>
          <p:nvPr userDrawn="1"/>
        </p:nvCxnSpPr>
        <p:spPr>
          <a:xfrm>
            <a:off x="295727" y="6619538"/>
            <a:ext cx="8656504" cy="0"/>
          </a:xfrm>
          <a:prstGeom prst="line">
            <a:avLst/>
          </a:prstGeom>
          <a:ln w="9525">
            <a:solidFill>
              <a:srgbClr val="4581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849C4E7F-E67C-1A9E-365E-A3B9A86B0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75966" y="6423726"/>
            <a:ext cx="2057400" cy="365125"/>
          </a:xfrm>
        </p:spPr>
        <p:txBody>
          <a:bodyPr/>
          <a:lstStyle>
            <a:lvl1pPr>
              <a:defRPr b="0" i="1">
                <a:latin typeface="Avenir Light" panose="020B0402020203020204" pitchFamily="34" charset="0"/>
              </a:defRPr>
            </a:lvl1pPr>
          </a:lstStyle>
          <a:p>
            <a:fld id="{71DDBB29-E1A8-0F4B-A09F-45BA3774E504}" type="slidenum">
              <a:rPr lang="en-US" altLang="ja-JP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929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428728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04019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132336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809202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169235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994422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329363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19905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8/20/24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21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2" r:id="rId12"/>
    <p:sldLayoutId id="2147483683" r:id="rId13"/>
    <p:sldLayoutId id="2147483684" r:id="rId14"/>
    <p:sldLayoutId id="2147483685" r:id="rId15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biz.datadeliver.net/posts/r5lfpkikakukanagawa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39449AA-FCF8-E18B-0455-CFB9CA646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BB29-E1A8-0F4B-A09F-45BA3774E504}" type="slidenum">
              <a:rPr lang="en-US" altLang="ja-JP"/>
              <a:pPr/>
              <a:t>1</a:t>
            </a:fld>
            <a:endParaRPr kumimoji="1" lang="ja-JP" altLang="en-US"/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A9326B23-DB30-0BF2-72E0-F6D80172F9B5}"/>
              </a:ext>
            </a:extLst>
          </p:cNvPr>
          <p:cNvGraphicFramePr>
            <a:graphicFrameLocks noGrp="1"/>
          </p:cNvGraphicFramePr>
          <p:nvPr/>
        </p:nvGraphicFramePr>
        <p:xfrm>
          <a:off x="7957457" y="604520"/>
          <a:ext cx="1286512" cy="686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6057">
                  <a:extLst>
                    <a:ext uri="{9D8B030D-6E8A-4147-A177-3AD203B41FA5}">
                      <a16:colId xmlns:a16="http://schemas.microsoft.com/office/drawing/2014/main" val="265201314"/>
                    </a:ext>
                  </a:extLst>
                </a:gridCol>
                <a:gridCol w="720455">
                  <a:extLst>
                    <a:ext uri="{9D8B030D-6E8A-4147-A177-3AD203B41FA5}">
                      <a16:colId xmlns:a16="http://schemas.microsoft.com/office/drawing/2014/main" val="1977134149"/>
                    </a:ext>
                  </a:extLst>
                </a:gridCol>
              </a:tblGrid>
              <a:tr h="2750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資料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524826"/>
                  </a:ext>
                </a:extLst>
              </a:tr>
              <a:tr h="1680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受付</a:t>
                      </a:r>
                      <a:r>
                        <a:rPr kumimoji="1" lang="en-US" altLang="ja-JP" sz="105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No</a:t>
                      </a:r>
                      <a:endParaRPr kumimoji="1" lang="ja-JP" altLang="en-US" sz="105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663728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32161581-D224-2609-BBE6-EEE0AEB5CA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419093"/>
              </p:ext>
            </p:extLst>
          </p:nvPr>
        </p:nvGraphicFramePr>
        <p:xfrm>
          <a:off x="1590313" y="3048067"/>
          <a:ext cx="7010400" cy="1740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10400">
                  <a:extLst>
                    <a:ext uri="{9D8B030D-6E8A-4147-A177-3AD203B41FA5}">
                      <a16:colId xmlns:a16="http://schemas.microsoft.com/office/drawing/2014/main" val="1977134149"/>
                    </a:ext>
                  </a:extLst>
                </a:gridCol>
              </a:tblGrid>
              <a:tr h="1052219">
                <a:tc>
                  <a:txBody>
                    <a:bodyPr/>
                    <a:lstStyle/>
                    <a:p>
                      <a:r>
                        <a:rPr kumimoji="1" lang="ja-JP" altLang="en-US" sz="28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事業名称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524826"/>
                  </a:ext>
                </a:extLst>
              </a:tr>
              <a:tr h="688243">
                <a:tc>
                  <a:txBody>
                    <a:bodyPr/>
                    <a:lstStyle/>
                    <a:p>
                      <a:r>
                        <a:rPr kumimoji="1" lang="ja-JP" altLang="en-US" sz="20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事業実施事業者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66372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264577C-4787-EB3F-A3FC-6225B6AF14E9}"/>
              </a:ext>
            </a:extLst>
          </p:cNvPr>
          <p:cNvSpPr txBox="1"/>
          <p:nvPr/>
        </p:nvSpPr>
        <p:spPr>
          <a:xfrm>
            <a:off x="266700" y="6169582"/>
            <a:ext cx="614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Yu Gothic" panose="020B0400000000000000" pitchFamily="34" charset="-128"/>
                <a:ea typeface="Yu Gothic" panose="020B0400000000000000" pitchFamily="34" charset="-128"/>
              </a:rPr>
              <a:t>スライド</a:t>
            </a:r>
            <a:r>
              <a:rPr lang="en-US" altLang="ja-JP" sz="1200">
                <a:latin typeface="Yu Gothic" panose="020B0400000000000000" pitchFamily="34" charset="-128"/>
                <a:ea typeface="Yu Gothic" panose="020B0400000000000000" pitchFamily="34" charset="-128"/>
              </a:rPr>
              <a:t>2p〜6p</a:t>
            </a:r>
            <a:r>
              <a:rPr lang="ja-JP" altLang="en-US" sz="1200">
                <a:latin typeface="Yu Gothic" panose="020B0400000000000000" pitchFamily="34" charset="-128"/>
                <a:ea typeface="Yu Gothic" panose="020B0400000000000000" pitchFamily="34" charset="-128"/>
              </a:rPr>
              <a:t>は必要に応じてページを追加してください。</a:t>
            </a:r>
            <a:endParaRPr kumimoji="1" lang="ja-JP" altLang="en-US" sz="1200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7932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C29E988-22D3-0C30-22FA-E1CF99F543ED}"/>
              </a:ext>
            </a:extLst>
          </p:cNvPr>
          <p:cNvSpPr txBox="1"/>
          <p:nvPr/>
        </p:nvSpPr>
        <p:spPr>
          <a:xfrm>
            <a:off x="735475" y="614224"/>
            <a:ext cx="5273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>
                <a:latin typeface="Yu Gothic" panose="020B0400000000000000" pitchFamily="34" charset="-128"/>
                <a:ea typeface="Yu Gothic" panose="020B0400000000000000" pitchFamily="34" charset="-128"/>
              </a:rPr>
              <a:t>間接補助事業について（抜粋）</a:t>
            </a:r>
          </a:p>
        </p:txBody>
      </p:sp>
      <p:graphicFrame>
        <p:nvGraphicFramePr>
          <p:cNvPr id="3" name="表 11">
            <a:extLst>
              <a:ext uri="{FF2B5EF4-FFF2-40B4-BE49-F238E27FC236}">
                <a16:creationId xmlns:a16="http://schemas.microsoft.com/office/drawing/2014/main" id="{FB14B6E0-521E-E40C-6E3F-14B2B354E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336493"/>
              </p:ext>
            </p:extLst>
          </p:nvPr>
        </p:nvGraphicFramePr>
        <p:xfrm>
          <a:off x="484628" y="1224944"/>
          <a:ext cx="9091172" cy="22855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4940">
                  <a:extLst>
                    <a:ext uri="{9D8B030D-6E8A-4147-A177-3AD203B41FA5}">
                      <a16:colId xmlns:a16="http://schemas.microsoft.com/office/drawing/2014/main" val="3150312660"/>
                    </a:ext>
                  </a:extLst>
                </a:gridCol>
                <a:gridCol w="7406232">
                  <a:extLst>
                    <a:ext uri="{9D8B030D-6E8A-4147-A177-3AD203B41FA5}">
                      <a16:colId xmlns:a16="http://schemas.microsoft.com/office/drawing/2014/main" val="2496672430"/>
                    </a:ext>
                  </a:extLst>
                </a:gridCol>
              </a:tblGrid>
              <a:tr h="5884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要件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400">
                          <a:solidFill>
                            <a:sysClr val="windowText" lastClr="000000"/>
                          </a:solidFill>
                          <a:latin typeface="+mn-ea"/>
                        </a:rPr>
                        <a:t>プラットフォームの参画者である１次産業、２次産業、３次産業の各段階において、それぞれ１者以上、計３者以上が共同して</a:t>
                      </a:r>
                      <a:r>
                        <a:rPr kumimoji="1" lang="ja-JP" altLang="en-US" sz="1400">
                          <a:solidFill>
                            <a:sysClr val="windowText" lastClr="000000"/>
                          </a:solidFill>
                          <a:latin typeface="+mn-ea"/>
                        </a:rPr>
                        <a:t>事業に取り組むこと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684292"/>
                  </a:ext>
                </a:extLst>
              </a:tr>
              <a:tr h="647475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事業内容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/>
                      </a:pPr>
                      <a:r>
                        <a:rPr kumimoji="1" lang="ja-JP" altLang="en-US" sz="1400">
                          <a:solidFill>
                            <a:sysClr val="windowText" lastClr="000000"/>
                          </a:solidFill>
                          <a:latin typeface="+mn-ea"/>
                        </a:rPr>
                        <a:t>１．新商品の開発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+mn-ea"/>
                      </a:endParaRPr>
                    </a:p>
                    <a:p>
                      <a:pPr lvl="0" algn="l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/>
                      </a:pPr>
                      <a:r>
                        <a:rPr kumimoji="1" lang="ja-JP" altLang="en-US" sz="1400">
                          <a:solidFill>
                            <a:sysClr val="windowText" lastClr="000000"/>
                          </a:solidFill>
                          <a:latin typeface="+mn-ea"/>
                        </a:rPr>
                        <a:t>２．販路開拓の実施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837277"/>
                  </a:ext>
                </a:extLst>
              </a:tr>
              <a:tr h="52481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補助額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/>
                      </a:pPr>
                      <a:r>
                        <a:rPr kumimoji="1" lang="en-US" altLang="ja-JP" sz="1400" dirty="0">
                          <a:latin typeface="+mn-ea"/>
                        </a:rPr>
                        <a:t>1,000</a:t>
                      </a:r>
                      <a:r>
                        <a:rPr kumimoji="1" lang="ja-JP" altLang="en-US" sz="1400">
                          <a:latin typeface="+mn-ea"/>
                        </a:rPr>
                        <a:t>千円程度（間接補助が確定後、経費の精査を行います）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+mn-ea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999333"/>
                  </a:ext>
                </a:extLst>
              </a:tr>
              <a:tr h="52481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補助率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defTabSz="914400">
                        <a:lnSpc>
                          <a:spcPct val="90000"/>
                        </a:lnSpc>
                        <a:spcBef>
                          <a:spcPts val="1000"/>
                        </a:spcBef>
                        <a:defRPr/>
                      </a:pPr>
                      <a:r>
                        <a:rPr kumimoji="1" lang="en-US" altLang="ja-JP" sz="1400" dirty="0">
                          <a:solidFill>
                            <a:sysClr val="windowText" lastClr="000000"/>
                          </a:solidFill>
                          <a:latin typeface="+mn-ea"/>
                        </a:rPr>
                        <a:t>1/2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201822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C550D17F-9C0F-31E1-EE8B-B866AB94C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892687"/>
              </p:ext>
            </p:extLst>
          </p:nvPr>
        </p:nvGraphicFramePr>
        <p:xfrm>
          <a:off x="484628" y="4110176"/>
          <a:ext cx="8124111" cy="2133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8037">
                  <a:extLst>
                    <a:ext uri="{9D8B030D-6E8A-4147-A177-3AD203B41FA5}">
                      <a16:colId xmlns:a16="http://schemas.microsoft.com/office/drawing/2014/main" val="1605607212"/>
                    </a:ext>
                  </a:extLst>
                </a:gridCol>
                <a:gridCol w="2708037">
                  <a:extLst>
                    <a:ext uri="{9D8B030D-6E8A-4147-A177-3AD203B41FA5}">
                      <a16:colId xmlns:a16="http://schemas.microsoft.com/office/drawing/2014/main" val="135818430"/>
                    </a:ext>
                  </a:extLst>
                </a:gridCol>
                <a:gridCol w="2708037">
                  <a:extLst>
                    <a:ext uri="{9D8B030D-6E8A-4147-A177-3AD203B41FA5}">
                      <a16:colId xmlns:a16="http://schemas.microsoft.com/office/drawing/2014/main" val="3409491395"/>
                    </a:ext>
                  </a:extLst>
                </a:gridCol>
              </a:tblGrid>
              <a:tr h="218946">
                <a:tc rowSpan="2">
                  <a:txBody>
                    <a:bodyPr/>
                    <a:lstStyle/>
                    <a:p>
                      <a:r>
                        <a:rPr kumimoji="1" lang="ja-JP" altLang="en-US" sz="1400" dirty="0"/>
                        <a:t>新商品等の開発費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815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販路開拓費</a:t>
                      </a:r>
                      <a:endParaRPr kumimoji="1" lang="en-US" altLang="ja-JP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5815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4194696"/>
                  </a:ext>
                </a:extLst>
              </a:tr>
              <a:tr h="21420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消費者評価実施費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販売促進展開費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568788"/>
                  </a:ext>
                </a:extLst>
              </a:tr>
              <a:tr h="214206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マーケティング費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会場借料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出展料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37263"/>
                  </a:ext>
                </a:extLst>
              </a:tr>
              <a:tr h="214206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開発員手当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資料印刷費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出展旅費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411356"/>
                  </a:ext>
                </a:extLst>
              </a:tr>
              <a:tr h="291177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資材購入費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アンケート調査票印刷費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商品紹介資料印刷費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749043"/>
                  </a:ext>
                </a:extLst>
              </a:tr>
              <a:tr h="214206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成分分析検査費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集計整理賃金　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試験販売費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052906"/>
                  </a:ext>
                </a:extLst>
              </a:tr>
              <a:tr h="26342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機器のレンタル・リース料　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消耗品費　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416560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3AF4DDC-B014-B9F6-282E-BD78DC7EB28D}"/>
              </a:ext>
            </a:extLst>
          </p:cNvPr>
          <p:cNvSpPr txBox="1"/>
          <p:nvPr/>
        </p:nvSpPr>
        <p:spPr>
          <a:xfrm>
            <a:off x="484627" y="3714682"/>
            <a:ext cx="45720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kumimoji="1" lang="ja-JP" altLang="en-US" sz="1600" b="1" i="0">
                <a:latin typeface="Yu Gothic" panose="020B0400000000000000" pitchFamily="34" charset="-128"/>
                <a:ea typeface="Yu Gothic" panose="020B0400000000000000" pitchFamily="34" charset="-128"/>
              </a:rPr>
              <a:t>補助対象経費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F3B1F5E-78D6-234A-17F4-A0C6FD85E176}"/>
              </a:ext>
            </a:extLst>
          </p:cNvPr>
          <p:cNvSpPr txBox="1"/>
          <p:nvPr/>
        </p:nvSpPr>
        <p:spPr>
          <a:xfrm>
            <a:off x="752893" y="150295"/>
            <a:ext cx="1335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>
                <a:latin typeface="Yu Gothic" panose="020B0400000000000000" pitchFamily="34" charset="-128"/>
                <a:ea typeface="Yu Gothic" panose="020B0400000000000000" pitchFamily="34" charset="-128"/>
              </a:rPr>
              <a:t>募集要領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7812B2-E810-CC8F-DE69-198A626DA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75966" y="6423726"/>
            <a:ext cx="2057400" cy="365125"/>
          </a:xfrm>
        </p:spPr>
        <p:txBody>
          <a:bodyPr/>
          <a:lstStyle/>
          <a:p>
            <a:fld id="{71DDBB29-E1A8-0F4B-A09F-45BA3774E504}" type="slidenum">
              <a:rPr lang="en-US" altLang="ja-JP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616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B79DCFD-4ADF-6DBA-A57D-1BF9850F216A}"/>
              </a:ext>
            </a:extLst>
          </p:cNvPr>
          <p:cNvSpPr txBox="1"/>
          <p:nvPr/>
        </p:nvSpPr>
        <p:spPr>
          <a:xfrm>
            <a:off x="752893" y="687775"/>
            <a:ext cx="4407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>
                <a:latin typeface="Yu Gothic" panose="020B0400000000000000" pitchFamily="34" charset="-128"/>
                <a:ea typeface="Yu Gothic" panose="020B0400000000000000" pitchFamily="34" charset="-128"/>
              </a:rPr>
              <a:t>企画提案書の選定方法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BC93BE5-DD2D-DF6E-9106-52F881C3FC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072448"/>
              </p:ext>
            </p:extLst>
          </p:nvPr>
        </p:nvGraphicFramePr>
        <p:xfrm>
          <a:off x="738396" y="1278466"/>
          <a:ext cx="8429207" cy="52513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0525">
                  <a:extLst>
                    <a:ext uri="{9D8B030D-6E8A-4147-A177-3AD203B41FA5}">
                      <a16:colId xmlns:a16="http://schemas.microsoft.com/office/drawing/2014/main" val="2697572224"/>
                    </a:ext>
                  </a:extLst>
                </a:gridCol>
                <a:gridCol w="6958682">
                  <a:extLst>
                    <a:ext uri="{9D8B030D-6E8A-4147-A177-3AD203B41FA5}">
                      <a16:colId xmlns:a16="http://schemas.microsoft.com/office/drawing/2014/main" val="2083564669"/>
                    </a:ext>
                  </a:extLst>
                </a:gridCol>
              </a:tblGrid>
              <a:tr h="1079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/>
                        <a:t>形式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b="1"/>
                        <a:t>投票</a:t>
                      </a:r>
                      <a:endParaRPr kumimoji="1" lang="en-US" altLang="ja-JP" b="1"/>
                    </a:p>
                    <a:p>
                      <a:pPr algn="l"/>
                      <a:endParaRPr kumimoji="1" lang="en-US" altLang="ja-JP" sz="1400"/>
                    </a:p>
                    <a:p>
                      <a:pPr algn="l"/>
                      <a:r>
                        <a:rPr kumimoji="1" lang="ja-JP" altLang="en-US" sz="1400"/>
                        <a:t>参加者に投票シートを配布し、シートの中にプラン名が記載されていて、◯をつけていただきます。</a:t>
                      </a:r>
                      <a:r>
                        <a:rPr kumimoji="1" lang="ja-JP" altLang="en-US" sz="1400" b="1" u="sng"/>
                        <a:t>最も得票が多いプランを選定</a:t>
                      </a:r>
                      <a:r>
                        <a:rPr kumimoji="1" lang="ja-JP" altLang="en-US" sz="1400"/>
                        <a:t>します。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21470828"/>
                  </a:ext>
                </a:extLst>
              </a:tr>
              <a:tr h="157791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/>
                        <a:t>期待値の</a:t>
                      </a:r>
                      <a:endParaRPr kumimoji="1" lang="en-US" altLang="ja-JP" b="1"/>
                    </a:p>
                    <a:p>
                      <a:pPr algn="ctr"/>
                      <a:r>
                        <a:rPr kumimoji="1" lang="ja-JP" altLang="en-US" b="1"/>
                        <a:t>確認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ts val="2460"/>
                        </a:lnSpc>
                        <a:buFont typeface="Wingdings" pitchFamily="2" charset="2"/>
                        <a:buChar char="ü"/>
                      </a:pPr>
                      <a:r>
                        <a:rPr kumimoji="1" lang="ja-JP" altLang="en-US" sz="160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社会的必要性</a:t>
                      </a:r>
                      <a:r>
                        <a:rPr kumimoji="1" lang="ja-JP" altLang="en-US" sz="140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：地域の課題解決にどれだけ寄与するか</a:t>
                      </a:r>
                    </a:p>
                    <a:p>
                      <a:pPr marL="285750" indent="-285750" algn="l">
                        <a:lnSpc>
                          <a:spcPts val="2460"/>
                        </a:lnSpc>
                        <a:buFont typeface="Wingdings" pitchFamily="2" charset="2"/>
                        <a:buChar char="ü"/>
                      </a:pPr>
                      <a:r>
                        <a:rPr kumimoji="1" lang="ja-JP" altLang="en-US" sz="160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地域的インパクト</a:t>
                      </a:r>
                      <a:r>
                        <a:rPr kumimoji="1" lang="ja-JP" altLang="en-US" sz="140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：地域全体に与える影響の大きさ</a:t>
                      </a:r>
                      <a:endParaRPr kumimoji="1" lang="en-US" altLang="ja-JP" sz="1600" b="0" i="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marL="285750" indent="-285750" algn="l">
                        <a:lnSpc>
                          <a:spcPts val="2460"/>
                        </a:lnSpc>
                        <a:buFont typeface="Wingdings" pitchFamily="2" charset="2"/>
                        <a:buChar char="ü"/>
                      </a:pPr>
                      <a:r>
                        <a:rPr kumimoji="1" lang="ja-JP" altLang="en-US" sz="160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経済的効果</a:t>
                      </a:r>
                      <a:r>
                        <a:rPr kumimoji="1" lang="ja-JP" altLang="en-US" sz="140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：経済的な持続可能性や収益性</a:t>
                      </a:r>
                      <a:endParaRPr kumimoji="1" lang="en-US" altLang="ja-JP" sz="1600" b="0" i="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l"/>
                      <a:endParaRPr kumimoji="1" lang="en-US" altLang="ja-JP" sz="1400" b="0" i="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l"/>
                      <a:r>
                        <a:rPr kumimoji="1" lang="ja-JP" altLang="en-US" sz="140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参考として参加者には各プランを</a:t>
                      </a:r>
                      <a:r>
                        <a:rPr kumimoji="1" lang="en-US" altLang="ja-JP" sz="1400" b="0" i="0" dirty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3</a:t>
                      </a:r>
                      <a:r>
                        <a:rPr kumimoji="1" lang="ja-JP" altLang="en-US" sz="140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段階で評点を入れていただきます。</a:t>
                      </a:r>
                      <a:endParaRPr kumimoji="1" lang="en-US" altLang="ja-JP" sz="1400" b="0" i="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l"/>
                      <a:r>
                        <a:rPr kumimoji="1" lang="ja-JP" altLang="en-US" sz="140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（応募者が複数の場合のみ）</a:t>
                      </a:r>
                      <a:endParaRPr kumimoji="1" lang="ja-JP" altLang="en-US" b="0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3785604"/>
                  </a:ext>
                </a:extLst>
              </a:tr>
              <a:tr h="24881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/>
                        <a:t>応援</a:t>
                      </a:r>
                      <a:endParaRPr kumimoji="1" lang="en-US" altLang="ja-JP" b="1"/>
                    </a:p>
                    <a:p>
                      <a:pPr algn="ctr"/>
                      <a:r>
                        <a:rPr kumimoji="1" lang="ja-JP" altLang="en-US" b="1"/>
                        <a:t>メッセージ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460"/>
                        </a:lnSpc>
                        <a:buFont typeface="Wingdings" pitchFamily="2" charset="2"/>
                        <a:buChar char="ü"/>
                      </a:pPr>
                      <a:r>
                        <a:rPr kumimoji="1" lang="ja-JP" altLang="ja-JP" sz="1600" b="0" i="0" kern="120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+mn-cs"/>
                        </a:rPr>
                        <a:t>参加者の業種業態などの属性</a:t>
                      </a:r>
                    </a:p>
                    <a:p>
                      <a:pPr marL="285750" indent="-285750">
                        <a:lnSpc>
                          <a:spcPts val="2460"/>
                        </a:lnSpc>
                        <a:buFont typeface="Wingdings" pitchFamily="2" charset="2"/>
                        <a:buChar char="ü"/>
                      </a:pPr>
                      <a:r>
                        <a:rPr kumimoji="1" lang="ja-JP" altLang="ja-JP" sz="1600" b="0" i="0" kern="120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+mn-cs"/>
                        </a:rPr>
                        <a:t>サプライチェーン（選択肢）</a:t>
                      </a:r>
                    </a:p>
                    <a:p>
                      <a:pPr marL="285750" indent="-285750">
                        <a:lnSpc>
                          <a:spcPts val="2460"/>
                        </a:lnSpc>
                        <a:buFont typeface="Wingdings" pitchFamily="2" charset="2"/>
                        <a:buChar char="ü"/>
                      </a:pPr>
                      <a:r>
                        <a:rPr kumimoji="1" lang="ja-JP" altLang="ja-JP" sz="1600" b="0" i="0" kern="120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+mn-cs"/>
                        </a:rPr>
                        <a:t>応援できそうな時期（開発フェーズ、販売フェーズ）</a:t>
                      </a:r>
                    </a:p>
                    <a:p>
                      <a:pPr marL="285750" indent="-285750">
                        <a:lnSpc>
                          <a:spcPts val="2460"/>
                        </a:lnSpc>
                        <a:buFont typeface="Wingdings" pitchFamily="2" charset="2"/>
                        <a:buChar char="ü"/>
                      </a:pPr>
                      <a:r>
                        <a:rPr kumimoji="1" lang="ja-JP" altLang="ja-JP" sz="1600" b="0" i="0" kern="120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+mn-cs"/>
                        </a:rPr>
                        <a:t>応援できそうなこと</a:t>
                      </a:r>
                    </a:p>
                    <a:p>
                      <a:pPr marL="285750" indent="-285750">
                        <a:lnSpc>
                          <a:spcPts val="2460"/>
                        </a:lnSpc>
                        <a:buFont typeface="Wingdings" pitchFamily="2" charset="2"/>
                        <a:buChar char="ü"/>
                      </a:pPr>
                      <a:r>
                        <a:rPr kumimoji="1" lang="ja-JP" altLang="ja-JP" sz="1600" b="0" i="0" kern="1200">
                          <a:solidFill>
                            <a:schemeClr val="tx1"/>
                          </a:solidFill>
                          <a:effectLst/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+mn-cs"/>
                        </a:rPr>
                        <a:t>自由コメント</a:t>
                      </a:r>
                    </a:p>
                    <a:p>
                      <a:pPr algn="l"/>
                      <a:endParaRPr kumimoji="1" lang="en-US" altLang="ja-JP" sz="1400" b="0" i="0" dirty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  <a:p>
                      <a:pPr algn="l"/>
                      <a:r>
                        <a:rPr kumimoji="1" lang="ja-JP" altLang="en-US" sz="1400" b="0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参加者の業種業態さまざまですので、属性や、生産・加工・販売といったサプライチェーンや応援できそうな時期など、を記入いただきます（任意）。</a:t>
                      </a:r>
                      <a:endParaRPr kumimoji="1" lang="ja-JP" altLang="en-US" sz="14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0782993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458CDCC-524B-FCBF-E126-95713965F50E}"/>
              </a:ext>
            </a:extLst>
          </p:cNvPr>
          <p:cNvSpPr txBox="1"/>
          <p:nvPr/>
        </p:nvSpPr>
        <p:spPr>
          <a:xfrm>
            <a:off x="752893" y="150295"/>
            <a:ext cx="1335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>
                <a:latin typeface="Yu Gothic" panose="020B0400000000000000" pitchFamily="34" charset="-128"/>
                <a:ea typeface="Yu Gothic" panose="020B0400000000000000" pitchFamily="34" charset="-128"/>
              </a:rPr>
              <a:t>募集要領</a:t>
            </a:r>
          </a:p>
        </p:txBody>
      </p:sp>
      <p:sp>
        <p:nvSpPr>
          <p:cNvPr id="6" name="スライド番号プレースホルダー 6">
            <a:extLst>
              <a:ext uri="{FF2B5EF4-FFF2-40B4-BE49-F238E27FC236}">
                <a16:creationId xmlns:a16="http://schemas.microsoft.com/office/drawing/2014/main" id="{46AC8E8B-3FE7-7909-C05C-30CB2E66B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75966" y="6423726"/>
            <a:ext cx="2057400" cy="365125"/>
          </a:xfrm>
        </p:spPr>
        <p:txBody>
          <a:bodyPr/>
          <a:lstStyle/>
          <a:p>
            <a:fld id="{71DDBB29-E1A8-0F4B-A09F-45BA3774E504}" type="slidenum">
              <a:rPr lang="en-US" altLang="ja-JP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862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6">
            <a:extLst>
              <a:ext uri="{FF2B5EF4-FFF2-40B4-BE49-F238E27FC236}">
                <a16:creationId xmlns:a16="http://schemas.microsoft.com/office/drawing/2014/main" id="{46AC8E8B-3FE7-7909-C05C-30CB2E66B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75966" y="6423726"/>
            <a:ext cx="2057400" cy="365125"/>
          </a:xfrm>
        </p:spPr>
        <p:txBody>
          <a:bodyPr/>
          <a:lstStyle/>
          <a:p>
            <a:fld id="{71DDBB29-E1A8-0F4B-A09F-45BA3774E504}" type="slidenum">
              <a:rPr lang="en-US" altLang="ja-JP"/>
              <a:pPr/>
              <a:t>12</a:t>
            </a:fld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8CEDDC0-C051-5601-49D5-05662D03C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5712" y="5083630"/>
            <a:ext cx="3091751" cy="143818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3A5B23-675E-62BF-FC94-71A0D1B3D0C4}"/>
              </a:ext>
            </a:extLst>
          </p:cNvPr>
          <p:cNvSpPr txBox="1"/>
          <p:nvPr/>
        </p:nvSpPr>
        <p:spPr>
          <a:xfrm>
            <a:off x="748125" y="687775"/>
            <a:ext cx="4407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>
                <a:latin typeface="Yu Gothic" panose="020B0400000000000000" pitchFamily="34" charset="-128"/>
                <a:ea typeface="Yu Gothic" panose="020B0400000000000000" pitchFamily="34" charset="-128"/>
              </a:rPr>
              <a:t>企画提案書のご提出方法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3334C57-17F8-A5B1-8757-EB4948A96C2F}"/>
              </a:ext>
            </a:extLst>
          </p:cNvPr>
          <p:cNvSpPr txBox="1"/>
          <p:nvPr/>
        </p:nvSpPr>
        <p:spPr>
          <a:xfrm>
            <a:off x="887463" y="1576486"/>
            <a:ext cx="1049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>
                <a:solidFill>
                  <a:schemeClr val="accent6">
                    <a:lumMod val="7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STEP1</a:t>
            </a:r>
            <a:endParaRPr lang="ja-JP" altLang="en-US" sz="1600" b="1">
              <a:solidFill>
                <a:schemeClr val="accent6">
                  <a:lumMod val="75000"/>
                </a:schemeClr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A8F1BE-39AF-472D-5616-8F2745E9B2D8}"/>
              </a:ext>
            </a:extLst>
          </p:cNvPr>
          <p:cNvSpPr txBox="1"/>
          <p:nvPr/>
        </p:nvSpPr>
        <p:spPr>
          <a:xfrm>
            <a:off x="2337440" y="1249475"/>
            <a:ext cx="3927963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>
                <a:latin typeface="Yu Gothic" panose="020B0400000000000000" pitchFamily="34" charset="-128"/>
                <a:ea typeface="Yu Gothic" panose="020B0400000000000000" pitchFamily="34" charset="-128"/>
              </a:rPr>
              <a:t>提出するものが揃っているか確認する。</a:t>
            </a:r>
            <a:endParaRPr lang="en-US" altLang="ja-JP" sz="1600" b="1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p"/>
            </a:pPr>
            <a:r>
              <a:rPr lang="ja-JP" altLang="en-US" sz="1200" b="1">
                <a:latin typeface="Yu Gothic" panose="020B0400000000000000" pitchFamily="34" charset="-128"/>
                <a:ea typeface="Yu Gothic" panose="020B0400000000000000" pitchFamily="34" charset="-128"/>
              </a:rPr>
              <a:t>申込書（別紙）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p"/>
            </a:pPr>
            <a:r>
              <a:rPr lang="ja-JP" altLang="en-US" sz="1200" b="1">
                <a:latin typeface="Yu Gothic" panose="020B0400000000000000" pitchFamily="34" charset="-128"/>
                <a:ea typeface="Yu Gothic" panose="020B0400000000000000" pitchFamily="34" charset="-128"/>
              </a:rPr>
              <a:t>企画提案書（本紙）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C94CA2B-047C-77BB-F8FA-2DC52B5C829B}"/>
              </a:ext>
            </a:extLst>
          </p:cNvPr>
          <p:cNvSpPr/>
          <p:nvPr/>
        </p:nvSpPr>
        <p:spPr>
          <a:xfrm>
            <a:off x="748125" y="1249475"/>
            <a:ext cx="1328456" cy="992579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2C213AC-BB74-C195-EC81-73FC8B332DB3}"/>
              </a:ext>
            </a:extLst>
          </p:cNvPr>
          <p:cNvSpPr txBox="1"/>
          <p:nvPr/>
        </p:nvSpPr>
        <p:spPr>
          <a:xfrm>
            <a:off x="887463" y="2739081"/>
            <a:ext cx="1049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>
                <a:solidFill>
                  <a:schemeClr val="accent6">
                    <a:lumMod val="7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STEP2</a:t>
            </a:r>
            <a:endParaRPr lang="ja-JP" altLang="en-US" sz="1600" b="1">
              <a:solidFill>
                <a:schemeClr val="accent6">
                  <a:lumMod val="75000"/>
                </a:schemeClr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9768E4-E6B9-71FC-7554-A468377EC191}"/>
              </a:ext>
            </a:extLst>
          </p:cNvPr>
          <p:cNvSpPr txBox="1"/>
          <p:nvPr/>
        </p:nvSpPr>
        <p:spPr>
          <a:xfrm>
            <a:off x="2337438" y="2412070"/>
            <a:ext cx="5341293" cy="79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>
                <a:latin typeface="Yu Gothic" panose="020B0400000000000000" pitchFamily="34" charset="-128"/>
                <a:ea typeface="Yu Gothic" panose="020B0400000000000000" pitchFamily="34" charset="-128"/>
              </a:rPr>
              <a:t>データを送付する。</a:t>
            </a:r>
            <a:r>
              <a:rPr lang="ja-JP" altLang="en-US" sz="1600" b="1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締切</a:t>
            </a:r>
            <a:r>
              <a:rPr lang="en-US" altLang="ja-JP" sz="1600" b="1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 9/3</a:t>
            </a:r>
            <a:r>
              <a:rPr lang="ja-JP" altLang="en-US" sz="1600" b="1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（ 火 ）</a:t>
            </a:r>
            <a:r>
              <a:rPr lang="en-US" altLang="ja-JP" sz="1600" b="1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12:00</a:t>
            </a:r>
            <a:r>
              <a:rPr lang="ja-JP" altLang="en-US" sz="1600" b="1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まで</a:t>
            </a:r>
            <a:endParaRPr lang="en-US" altLang="ja-JP" sz="1600" b="1">
              <a:solidFill>
                <a:srgbClr val="FF0000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>
                <a:latin typeface="Yu Gothic" panose="020B0400000000000000" pitchFamily="34" charset="-128"/>
                <a:ea typeface="Yu Gothic" panose="020B0400000000000000" pitchFamily="34" charset="-128"/>
              </a:rPr>
              <a:t>こちらの</a:t>
            </a:r>
            <a:r>
              <a:rPr lang="en-US" altLang="ja-JP" sz="1600" b="1">
                <a:latin typeface="Yu Gothic" panose="020B0400000000000000" pitchFamily="34" charset="-128"/>
                <a:ea typeface="Yu Gothic" panose="020B0400000000000000" pitchFamily="34" charset="-128"/>
              </a:rPr>
              <a:t>URL</a:t>
            </a:r>
            <a:r>
              <a:rPr lang="ja-JP" altLang="en-US" sz="1600" b="1">
                <a:latin typeface="Yu Gothic" panose="020B0400000000000000" pitchFamily="34" charset="-128"/>
                <a:ea typeface="Yu Gothic" panose="020B0400000000000000" pitchFamily="34" charset="-128"/>
              </a:rPr>
              <a:t>先にアップロードしてください。</a:t>
            </a:r>
            <a:endParaRPr lang="en-US" altLang="ja-JP" sz="1600"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9CA47F2-8E33-01D8-0AAA-4A6B0294364C}"/>
              </a:ext>
            </a:extLst>
          </p:cNvPr>
          <p:cNvSpPr/>
          <p:nvPr/>
        </p:nvSpPr>
        <p:spPr>
          <a:xfrm>
            <a:off x="748125" y="2412070"/>
            <a:ext cx="1328456" cy="992579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hlinkClick r:id="rId3"/>
            <a:extLst>
              <a:ext uri="{FF2B5EF4-FFF2-40B4-BE49-F238E27FC236}">
                <a16:creationId xmlns:a16="http://schemas.microsoft.com/office/drawing/2014/main" id="{E8ED32C4-414D-5E7F-2FBA-A7CEA24F82CE}"/>
              </a:ext>
            </a:extLst>
          </p:cNvPr>
          <p:cNvSpPr txBox="1"/>
          <p:nvPr/>
        </p:nvSpPr>
        <p:spPr>
          <a:xfrm>
            <a:off x="2372275" y="3148824"/>
            <a:ext cx="5068786" cy="384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" altLang="ja-JP" sz="1400" b="1" u="sng">
                <a:solidFill>
                  <a:srgbClr val="0070C0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https://biz.datadeliver.net/posts/LFPkanagawa2024</a:t>
            </a:r>
            <a:endParaRPr lang="en-US" altLang="ja-JP" sz="1400" b="1" u="sng">
              <a:solidFill>
                <a:srgbClr val="0070C0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3236BB6-F0DF-2CB4-99DD-D8CFFE62F2FD}"/>
              </a:ext>
            </a:extLst>
          </p:cNvPr>
          <p:cNvSpPr txBox="1"/>
          <p:nvPr/>
        </p:nvSpPr>
        <p:spPr>
          <a:xfrm>
            <a:off x="887463" y="3901148"/>
            <a:ext cx="10497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>
                <a:solidFill>
                  <a:schemeClr val="accent6">
                    <a:lumMod val="75000"/>
                  </a:schemeClr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STEP3</a:t>
            </a:r>
            <a:endParaRPr lang="ja-JP" altLang="en-US" sz="1600" b="1">
              <a:solidFill>
                <a:schemeClr val="accent6">
                  <a:lumMod val="75000"/>
                </a:schemeClr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ED3BE1-F3A8-7746-BED7-AE9FD1A45BC3}"/>
              </a:ext>
            </a:extLst>
          </p:cNvPr>
          <p:cNvSpPr txBox="1"/>
          <p:nvPr/>
        </p:nvSpPr>
        <p:spPr>
          <a:xfrm>
            <a:off x="2337440" y="3848197"/>
            <a:ext cx="59095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b="1">
                <a:latin typeface="Yu Gothic" panose="020B0400000000000000" pitchFamily="34" charset="-128"/>
                <a:ea typeface="Yu Gothic" panose="020B0400000000000000" pitchFamily="34" charset="-128"/>
              </a:rPr>
              <a:t>事務局にて、内容確認の上、受付完了メールを送付します。</a:t>
            </a:r>
            <a:endParaRPr lang="en-US" altLang="ja-JP" sz="1600"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611C1EC-B29E-8713-3595-0916B3988D6D}"/>
              </a:ext>
            </a:extLst>
          </p:cNvPr>
          <p:cNvSpPr/>
          <p:nvPr/>
        </p:nvSpPr>
        <p:spPr>
          <a:xfrm>
            <a:off x="748125" y="3574137"/>
            <a:ext cx="1328456" cy="992579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05E6CDE-61EE-BE0F-66E3-E02DF389BDB3}"/>
              </a:ext>
            </a:extLst>
          </p:cNvPr>
          <p:cNvSpPr txBox="1"/>
          <p:nvPr/>
        </p:nvSpPr>
        <p:spPr>
          <a:xfrm>
            <a:off x="1501085" y="4883902"/>
            <a:ext cx="1959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>
                <a:latin typeface="Yu Gothic" panose="020B0400000000000000" pitchFamily="34" charset="-128"/>
                <a:ea typeface="Yu Gothic" panose="020B0400000000000000" pitchFamily="34" charset="-128"/>
              </a:rPr>
              <a:t>個別相談のご案内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88BB421-4972-B349-CAD2-4E8EB57273DE}"/>
              </a:ext>
            </a:extLst>
          </p:cNvPr>
          <p:cNvSpPr txBox="1"/>
          <p:nvPr/>
        </p:nvSpPr>
        <p:spPr>
          <a:xfrm>
            <a:off x="748125" y="5283410"/>
            <a:ext cx="4723988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 b="1">
                <a:latin typeface="Yu Gothic" panose="020B0400000000000000" pitchFamily="34" charset="-128"/>
                <a:ea typeface="Yu Gothic" panose="020B0400000000000000" pitchFamily="34" charset="-128"/>
              </a:rPr>
              <a:t>計画作成における</a:t>
            </a:r>
            <a:r>
              <a:rPr lang="ja-JP" altLang="en-US" sz="1200" b="1">
                <a:solidFill>
                  <a:srgbClr val="FF0000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個別相談</a:t>
            </a:r>
            <a:r>
              <a:rPr lang="ja-JP" altLang="en-US" sz="1200" b="1">
                <a:latin typeface="Yu Gothic" panose="020B0400000000000000" pitchFamily="34" charset="-128"/>
                <a:ea typeface="Yu Gothic" panose="020B0400000000000000" pitchFamily="34" charset="-128"/>
              </a:rPr>
              <a:t>も可能です。（</a:t>
            </a:r>
            <a:r>
              <a:rPr lang="en-US" altLang="ja-JP" sz="1200" b="1">
                <a:latin typeface="Yu Gothic" panose="020B0400000000000000" pitchFamily="34" charset="-128"/>
                <a:ea typeface="Yu Gothic" panose="020B0400000000000000" pitchFamily="34" charset="-128"/>
              </a:rPr>
              <a:t>Zoom</a:t>
            </a:r>
            <a:r>
              <a:rPr lang="ja-JP" altLang="en-US" sz="1200" b="1">
                <a:latin typeface="Yu Gothic" panose="020B0400000000000000" pitchFamily="34" charset="-128"/>
                <a:ea typeface="Yu Gothic" panose="020B0400000000000000" pitchFamily="34" charset="-128"/>
              </a:rPr>
              <a:t>によるオンライン、</a:t>
            </a:r>
            <a:r>
              <a:rPr lang="en-US" altLang="ja-JP" sz="1200" b="1">
                <a:latin typeface="Yu Gothic" panose="020B0400000000000000" pitchFamily="34" charset="-128"/>
                <a:ea typeface="Yu Gothic" panose="020B0400000000000000" pitchFamily="34" charset="-128"/>
              </a:rPr>
              <a:t>60〜90</a:t>
            </a:r>
            <a:r>
              <a:rPr lang="ja-JP" altLang="en-US" sz="1200" b="1">
                <a:latin typeface="Yu Gothic" panose="020B0400000000000000" pitchFamily="34" charset="-128"/>
                <a:ea typeface="Yu Gothic" panose="020B0400000000000000" pitchFamily="34" charset="-128"/>
              </a:rPr>
              <a:t>分</a:t>
            </a:r>
            <a:r>
              <a:rPr lang="en-US" altLang="ja-JP" sz="1200" b="1">
                <a:latin typeface="Yu Gothic" panose="020B0400000000000000" pitchFamily="34" charset="-128"/>
                <a:ea typeface="Yu Gothic" panose="020B0400000000000000" pitchFamily="34" charset="-128"/>
              </a:rPr>
              <a:t>/</a:t>
            </a:r>
            <a:r>
              <a:rPr lang="ja-JP" altLang="en-US" sz="1200" b="1">
                <a:latin typeface="Yu Gothic" panose="020B0400000000000000" pitchFamily="34" charset="-128"/>
                <a:ea typeface="Yu Gothic" panose="020B0400000000000000" pitchFamily="34" charset="-128"/>
              </a:rPr>
              <a:t>回、２回まで）お電話にて予約をお願いします</a:t>
            </a:r>
            <a:r>
              <a:rPr lang="ja-JP" altLang="en-US" sz="1050" b="1">
                <a:latin typeface="Yu Gothic" panose="020B0400000000000000" pitchFamily="34" charset="-128"/>
                <a:ea typeface="Yu Gothic" panose="020B0400000000000000" pitchFamily="34" charset="-128"/>
              </a:rPr>
              <a:t>（担当より折り返しご連絡いたします）</a:t>
            </a:r>
            <a:r>
              <a:rPr lang="ja-JP" altLang="en-US" sz="1200" b="1">
                <a:latin typeface="Yu Gothic" panose="020B0400000000000000" pitchFamily="34" charset="-128"/>
                <a:ea typeface="Yu Gothic" panose="020B0400000000000000" pitchFamily="34" charset="-128"/>
              </a:rPr>
              <a:t>。</a:t>
            </a:r>
            <a:endParaRPr lang="en-US" altLang="ja-JP" sz="1200" b="1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400" b="1">
                <a:latin typeface="Yu Gothic" panose="020B0400000000000000" pitchFamily="34" charset="-128"/>
                <a:ea typeface="Yu Gothic" panose="020B0400000000000000" pitchFamily="34" charset="-128"/>
              </a:rPr>
              <a:t>TEL</a:t>
            </a:r>
            <a:r>
              <a:rPr lang="ja-JP" altLang="en-US" sz="1400" b="1">
                <a:latin typeface="Yu Gothic" panose="020B0400000000000000" pitchFamily="34" charset="-128"/>
                <a:ea typeface="Yu Gothic" panose="020B0400000000000000" pitchFamily="34" charset="-128"/>
              </a:rPr>
              <a:t>：</a:t>
            </a:r>
            <a:r>
              <a:rPr lang="en-US" altLang="ja-JP" sz="1400" b="1">
                <a:latin typeface="Yu Gothic" panose="020B0400000000000000" pitchFamily="34" charset="-128"/>
                <a:ea typeface="Yu Gothic" panose="020B0400000000000000" pitchFamily="34" charset="-128"/>
              </a:rPr>
              <a:t>045-633-5215</a:t>
            </a:r>
            <a:r>
              <a:rPr lang="ja-JP" altLang="en-US" sz="1400" b="1">
                <a:latin typeface="Yu Gothic" panose="020B0400000000000000" pitchFamily="34" charset="-128"/>
                <a:ea typeface="Yu Gothic" panose="020B0400000000000000" pitchFamily="34" charset="-128"/>
              </a:rPr>
              <a:t>　担当：石井、湯浅</a:t>
            </a:r>
            <a:endParaRPr lang="en-US" altLang="ja-JP" sz="1400"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  <p:pic>
        <p:nvPicPr>
          <p:cNvPr id="20" name="図 19" descr="アイコン&#10;&#10;自動的に生成された説明">
            <a:extLst>
              <a:ext uri="{FF2B5EF4-FFF2-40B4-BE49-F238E27FC236}">
                <a16:creationId xmlns:a16="http://schemas.microsoft.com/office/drawing/2014/main" id="{F1987B02-B99C-ACD3-CAA2-B36CAA44FE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462" y="4836672"/>
            <a:ext cx="563060" cy="420513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A38E39A-DBEB-3817-65BB-54E1C4B3CF36}"/>
              </a:ext>
            </a:extLst>
          </p:cNvPr>
          <p:cNvSpPr txBox="1"/>
          <p:nvPr/>
        </p:nvSpPr>
        <p:spPr>
          <a:xfrm>
            <a:off x="748126" y="150296"/>
            <a:ext cx="13355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>
                <a:latin typeface="Yu Gothic" panose="020B0400000000000000" pitchFamily="34" charset="-128"/>
                <a:ea typeface="Yu Gothic" panose="020B0400000000000000" pitchFamily="34" charset="-128"/>
              </a:rPr>
              <a:t>募集要領</a:t>
            </a:r>
          </a:p>
        </p:txBody>
      </p:sp>
    </p:spTree>
    <p:extLst>
      <p:ext uri="{BB962C8B-B14F-4D97-AF65-F5344CB8AC3E}">
        <p14:creationId xmlns:p14="http://schemas.microsoft.com/office/powerpoint/2010/main" val="452119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A55A0B-7E13-EABD-C206-300EDB22A0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08402CC-9A9F-571D-A30B-521818F627D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FCD91D5-42B0-1305-D82B-4319B071D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955046"/>
              </p:ext>
            </p:extLst>
          </p:nvPr>
        </p:nvGraphicFramePr>
        <p:xfrm>
          <a:off x="461555" y="3208282"/>
          <a:ext cx="9171443" cy="34682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2674">
                  <a:extLst>
                    <a:ext uri="{9D8B030D-6E8A-4147-A177-3AD203B41FA5}">
                      <a16:colId xmlns:a16="http://schemas.microsoft.com/office/drawing/2014/main" val="1977134149"/>
                    </a:ext>
                  </a:extLst>
                </a:gridCol>
                <a:gridCol w="6948769">
                  <a:extLst>
                    <a:ext uri="{9D8B030D-6E8A-4147-A177-3AD203B41FA5}">
                      <a16:colId xmlns:a16="http://schemas.microsoft.com/office/drawing/2014/main" val="219492105"/>
                    </a:ext>
                  </a:extLst>
                </a:gridCol>
              </a:tblGrid>
              <a:tr h="1224383">
                <a:tc>
                  <a:txBody>
                    <a:bodyPr/>
                    <a:lstStyle/>
                    <a:p>
                      <a:r>
                        <a:rPr kumimoji="1" lang="ja-JP" altLang="en-US" sz="1800" b="1" i="0">
                          <a:solidFill>
                            <a:schemeClr val="accent2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どんな商品・</a:t>
                      </a:r>
                      <a:br>
                        <a:rPr kumimoji="1" lang="en-US" altLang="ja-JP" sz="1800" b="1" i="0">
                          <a:solidFill>
                            <a:schemeClr val="accent2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</a:br>
                      <a:r>
                        <a:rPr kumimoji="1" lang="ja-JP" altLang="en-US" sz="1800" b="1" i="0">
                          <a:solidFill>
                            <a:schemeClr val="accent2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サービス？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0663728"/>
                  </a:ext>
                </a:extLst>
              </a:tr>
              <a:tr h="1121927">
                <a:tc>
                  <a:txBody>
                    <a:bodyPr/>
                    <a:lstStyle/>
                    <a:p>
                      <a:r>
                        <a:rPr kumimoji="1" lang="ja-JP" altLang="en-US" sz="1800" b="1" i="0">
                          <a:solidFill>
                            <a:schemeClr val="accent2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どこで提供</a:t>
                      </a:r>
                      <a:r>
                        <a:rPr kumimoji="1" lang="ja-JP" altLang="en-US" sz="1600" b="1" i="0">
                          <a:solidFill>
                            <a:schemeClr val="accent2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する</a:t>
                      </a:r>
                      <a:r>
                        <a:rPr kumimoji="1" lang="ja-JP" altLang="en-US" sz="1800" b="1" i="0">
                          <a:solidFill>
                            <a:schemeClr val="accent2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？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36272446"/>
                  </a:ext>
                </a:extLst>
              </a:tr>
              <a:tr h="1121927">
                <a:tc>
                  <a:txBody>
                    <a:bodyPr/>
                    <a:lstStyle/>
                    <a:p>
                      <a:r>
                        <a:rPr kumimoji="1" lang="ja-JP" altLang="en-US" sz="1800" b="1" i="0">
                          <a:solidFill>
                            <a:schemeClr val="accent2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解決を目指す</a:t>
                      </a:r>
                      <a:br>
                        <a:rPr kumimoji="1" lang="en-US" altLang="ja-JP" sz="1800" b="1" i="0">
                          <a:solidFill>
                            <a:schemeClr val="accent2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</a:br>
                      <a:r>
                        <a:rPr kumimoji="1" lang="ja-JP" altLang="en-US" sz="1800" b="1" i="0">
                          <a:solidFill>
                            <a:schemeClr val="accent2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地域課題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6709104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C01474E3-2802-7815-35B9-236D2D42F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519653"/>
              </p:ext>
            </p:extLst>
          </p:nvPr>
        </p:nvGraphicFramePr>
        <p:xfrm>
          <a:off x="452846" y="1615071"/>
          <a:ext cx="6364647" cy="1589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39554">
                  <a:extLst>
                    <a:ext uri="{9D8B030D-6E8A-4147-A177-3AD203B41FA5}">
                      <a16:colId xmlns:a16="http://schemas.microsoft.com/office/drawing/2014/main" val="2125420487"/>
                    </a:ext>
                  </a:extLst>
                </a:gridCol>
                <a:gridCol w="4125093">
                  <a:extLst>
                    <a:ext uri="{9D8B030D-6E8A-4147-A177-3AD203B41FA5}">
                      <a16:colId xmlns:a16="http://schemas.microsoft.com/office/drawing/2014/main" val="4099258939"/>
                    </a:ext>
                  </a:extLst>
                </a:gridCol>
              </a:tblGrid>
              <a:tr h="1589685">
                <a:tc>
                  <a:txBody>
                    <a:bodyPr/>
                    <a:lstStyle/>
                    <a:p>
                      <a:r>
                        <a:rPr kumimoji="1" lang="ja-JP" altLang="en-US" sz="1800" b="1" i="0">
                          <a:solidFill>
                            <a:schemeClr val="accent2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誰に？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400" b="1" i="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89847306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5EE4F5-6E0A-B38A-37D6-272FDFCDE5C1}"/>
              </a:ext>
            </a:extLst>
          </p:cNvPr>
          <p:cNvSpPr/>
          <p:nvPr/>
        </p:nvSpPr>
        <p:spPr>
          <a:xfrm>
            <a:off x="7177181" y="1028749"/>
            <a:ext cx="2455817" cy="2128867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solidFill>
                  <a:schemeClr val="bg1">
                    <a:lumMod val="85000"/>
                  </a:schemeClr>
                </a:solidFill>
              </a:rPr>
              <a:t>写真</a:t>
            </a:r>
            <a:r>
              <a:rPr kumimoji="1" lang="ja-JP" altLang="en-US" sz="1200">
                <a:solidFill>
                  <a:schemeClr val="bg1">
                    <a:lumMod val="85000"/>
                  </a:schemeClr>
                </a:solidFill>
              </a:rPr>
              <a:t>など</a:t>
            </a:r>
            <a:r>
              <a:rPr kumimoji="1" lang="ja-JP" altLang="en-US">
                <a:solidFill>
                  <a:schemeClr val="bg1">
                    <a:lumMod val="85000"/>
                  </a:schemeClr>
                </a:solidFill>
              </a:rPr>
              <a:t>イメージ</a:t>
            </a:r>
          </a:p>
        </p:txBody>
      </p:sp>
      <p:sp>
        <p:nvSpPr>
          <p:cNvPr id="8" name="テキスト プレースホルダー 1">
            <a:extLst>
              <a:ext uri="{FF2B5EF4-FFF2-40B4-BE49-F238E27FC236}">
                <a16:creationId xmlns:a16="http://schemas.microsoft.com/office/drawing/2014/main" id="{B9BAE4FF-8238-C31C-0887-12D0401D73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5967" y="100723"/>
            <a:ext cx="7267157" cy="338555"/>
          </a:xfrm>
        </p:spPr>
        <p:txBody>
          <a:bodyPr/>
          <a:lstStyle/>
          <a:p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１</a:t>
            </a:r>
            <a:r>
              <a:rPr kumimoji="1"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. </a:t>
            </a:r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サマリー（事業概要）</a:t>
            </a:r>
          </a:p>
        </p:txBody>
      </p:sp>
    </p:spTree>
    <p:extLst>
      <p:ext uri="{BB962C8B-B14F-4D97-AF65-F5344CB8AC3E}">
        <p14:creationId xmlns:p14="http://schemas.microsoft.com/office/powerpoint/2010/main" val="98527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887C1CF-377E-B24D-8E69-47E4FC5043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2. 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地域紹介シート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24CA8D6-99C4-6344-B2A1-0CDAAF6B7BB3}"/>
              </a:ext>
            </a:extLst>
          </p:cNvPr>
          <p:cNvSpPr txBox="1"/>
          <p:nvPr/>
        </p:nvSpPr>
        <p:spPr>
          <a:xfrm>
            <a:off x="315967" y="1141844"/>
            <a:ext cx="316945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地域について</a:t>
            </a:r>
            <a:endParaRPr lang="en-US" altLang="ja-JP" dirty="0">
              <a:solidFill>
                <a:schemeClr val="accent2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（地理的情報、人口動態、主な産業など）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C93D5A7-8626-8149-B999-9F40EC1EB9C5}"/>
              </a:ext>
            </a:extLst>
          </p:cNvPr>
          <p:cNvSpPr txBox="1"/>
          <p:nvPr/>
        </p:nvSpPr>
        <p:spPr>
          <a:xfrm>
            <a:off x="315967" y="3368354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地域課題について</a:t>
            </a:r>
            <a:endParaRPr lang="en-US" altLang="ja-JP" dirty="0">
              <a:solidFill>
                <a:schemeClr val="accent2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961F36F-928C-AA4D-A9C0-A49B3C1E4310}"/>
              </a:ext>
            </a:extLst>
          </p:cNvPr>
          <p:cNvSpPr/>
          <p:nvPr/>
        </p:nvSpPr>
        <p:spPr>
          <a:xfrm>
            <a:off x="603523" y="5608506"/>
            <a:ext cx="814069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（栽培品目、生産量、事業とその特徴、会社の歴史、個人の経歴、スキル・経験、保有設備、ネットワークなど）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3B4AA9-D1FD-E84A-9049-4E2813C8E8B8}"/>
              </a:ext>
            </a:extLst>
          </p:cNvPr>
          <p:cNvSpPr txBox="1"/>
          <p:nvPr/>
        </p:nvSpPr>
        <p:spPr>
          <a:xfrm>
            <a:off x="4026734" y="1141844"/>
            <a:ext cx="53458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地域資源について</a:t>
            </a:r>
            <a:endParaRPr lang="en-US" altLang="ja-JP" dirty="0">
              <a:solidFill>
                <a:schemeClr val="accent2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（農産物や加工品、ご当地メニューなどの食品、自然や歴史・文化、建</a:t>
            </a:r>
            <a:endParaRPr lang="en-US" altLang="ja-JP" sz="1200" dirty="0">
              <a:solidFill>
                <a:schemeClr val="accent2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　物、イベントといった観光資源、サービスやコンテンツなどの非食品）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5B9494D-07DD-B94B-A5A6-F04CF1D91CA7}"/>
              </a:ext>
            </a:extLst>
          </p:cNvPr>
          <p:cNvSpPr/>
          <p:nvPr/>
        </p:nvSpPr>
        <p:spPr>
          <a:xfrm>
            <a:off x="315967" y="5361710"/>
            <a:ext cx="9317031" cy="131618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61C238F-89B9-2449-8FFF-2D9CB99BC5BA}"/>
              </a:ext>
            </a:extLst>
          </p:cNvPr>
          <p:cNvSpPr txBox="1"/>
          <p:nvPr/>
        </p:nvSpPr>
        <p:spPr>
          <a:xfrm>
            <a:off x="603523" y="5225868"/>
            <a:ext cx="2031325" cy="36933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自分たちについて</a:t>
            </a:r>
          </a:p>
        </p:txBody>
      </p:sp>
      <p:sp>
        <p:nvSpPr>
          <p:cNvPr id="6" name="テキスト プレースホルダー 2">
            <a:extLst>
              <a:ext uri="{FF2B5EF4-FFF2-40B4-BE49-F238E27FC236}">
                <a16:creationId xmlns:a16="http://schemas.microsoft.com/office/drawing/2014/main" id="{956E7963-7042-F2D3-24A9-9848EDF45E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12823" y="703763"/>
            <a:ext cx="2766271" cy="27432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テキスト プレースホルダー 3">
            <a:extLst>
              <a:ext uri="{FF2B5EF4-FFF2-40B4-BE49-F238E27FC236}">
                <a16:creationId xmlns:a16="http://schemas.microsoft.com/office/drawing/2014/main" id="{60E9077C-35FB-3A05-5289-4D992220E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95342" y="703762"/>
            <a:ext cx="4037656" cy="27432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5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887C1CF-377E-B24D-8E69-47E4FC5043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3. 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マーケティング調査シート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CD67966-7697-4E43-B377-A67B3AB7AD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4719E1CB-219E-3A42-9EDA-334291DC07F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9AFC4CB-7448-1544-8D0A-AE68E34AA875}"/>
              </a:ext>
            </a:extLst>
          </p:cNvPr>
          <p:cNvSpPr txBox="1"/>
          <p:nvPr/>
        </p:nvSpPr>
        <p:spPr>
          <a:xfrm>
            <a:off x="315967" y="1141844"/>
            <a:ext cx="726993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社会的背景やニーズ、業界動向といったマーケットに関するデータ</a:t>
            </a:r>
            <a:endParaRPr lang="en-US" altLang="ja-JP" dirty="0">
              <a:solidFill>
                <a:schemeClr val="accent2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（</a:t>
            </a:r>
            <a:r>
              <a:rPr lang="en-US" altLang="ja-JP" sz="1200" dirty="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PEST</a:t>
            </a:r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分析、消費者の価値観・ライフスタイル・マーケットの変化、業界のトレンド、商圏など）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F7E782E-F9E3-2443-950A-DAEBF34E65E3}"/>
              </a:ext>
            </a:extLst>
          </p:cNvPr>
          <p:cNvSpPr txBox="1"/>
          <p:nvPr/>
        </p:nvSpPr>
        <p:spPr>
          <a:xfrm>
            <a:off x="315967" y="3850408"/>
            <a:ext cx="710963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価値観や志向、行動といった想定するターゲットに関するデータ</a:t>
            </a:r>
          </a:p>
          <a:p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（ターゲットの価値観の変化や、象徴的なトピック、ニュース記事など）</a:t>
            </a:r>
          </a:p>
        </p:txBody>
      </p:sp>
    </p:spTree>
    <p:extLst>
      <p:ext uri="{BB962C8B-B14F-4D97-AF65-F5344CB8AC3E}">
        <p14:creationId xmlns:p14="http://schemas.microsoft.com/office/powerpoint/2010/main" val="409164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887C1CF-377E-B24D-8E69-47E4FC5043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4. 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商品・サービスプレゼンシート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7D5C69-C643-3F47-B5CA-B99A2F2C6E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53B698E-0EF3-3D4D-B2D3-1668B18357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9AFC4CB-7448-1544-8D0A-AE68E34AA875}"/>
              </a:ext>
            </a:extLst>
          </p:cNvPr>
          <p:cNvSpPr txBox="1"/>
          <p:nvPr/>
        </p:nvSpPr>
        <p:spPr>
          <a:xfrm>
            <a:off x="315967" y="1141844"/>
            <a:ext cx="62808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商品・サービスのコンセプトと概要、特長、価格帯</a:t>
            </a:r>
          </a:p>
          <a:p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（素材、技術、文化・歴史的背景、価格イメージ、具体的なメリットや提供価値など）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F7E782E-F9E3-2443-950A-DAEBF34E65E3}"/>
              </a:ext>
            </a:extLst>
          </p:cNvPr>
          <p:cNvSpPr txBox="1"/>
          <p:nvPr/>
        </p:nvSpPr>
        <p:spPr>
          <a:xfrm>
            <a:off x="315967" y="3850408"/>
            <a:ext cx="47375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想定するターゲットと提案、利用シーン</a:t>
            </a:r>
          </a:p>
          <a:p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（販路や流通、ターゲット像、顧客にとってのメリットが最大化</a:t>
            </a:r>
            <a:endParaRPr lang="en-US" altLang="ja-JP" sz="1200" dirty="0">
              <a:solidFill>
                <a:schemeClr val="accent2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　する具体的な利用シーンの提案、ベネフィット）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DF2194E-806B-6540-B504-A091AA039942}"/>
              </a:ext>
            </a:extLst>
          </p:cNvPr>
          <p:cNvSpPr txBox="1"/>
          <p:nvPr/>
        </p:nvSpPr>
        <p:spPr>
          <a:xfrm>
            <a:off x="5595342" y="3850408"/>
            <a:ext cx="34586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伝えたいストーリー</a:t>
            </a:r>
            <a:endParaRPr lang="en-US" altLang="ja-JP" dirty="0">
              <a:solidFill>
                <a:schemeClr val="accent2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（未来のビジョン、この商品・サービスが</a:t>
            </a:r>
            <a:endParaRPr lang="en-US" altLang="ja-JP" sz="1200" dirty="0">
              <a:solidFill>
                <a:schemeClr val="accent2"/>
              </a:solidFill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  <a:p>
            <a:r>
              <a:rPr lang="ja-JP" altLang="en-US" sz="1200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　売れることで地域がどう変えていきたいか）</a:t>
            </a:r>
          </a:p>
        </p:txBody>
      </p:sp>
    </p:spTree>
    <p:extLst>
      <p:ext uri="{BB962C8B-B14F-4D97-AF65-F5344CB8AC3E}">
        <p14:creationId xmlns:p14="http://schemas.microsoft.com/office/powerpoint/2010/main" val="2026480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8887C1CF-377E-B24D-8E69-47E4FC50439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ja-JP" dirty="0">
                <a:latin typeface="Yu Gothic Medium" panose="020B0400000000000000" pitchFamily="34" charset="-128"/>
                <a:ea typeface="Yu Gothic Medium" panose="020B0400000000000000" pitchFamily="34" charset="-128"/>
              </a:rPr>
              <a:t>5. </a:t>
            </a:r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プロジェクトメンバーシート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5A86113-EFA7-A046-A39C-145A016D17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9BED0932-B8FA-1D4E-9AD3-CBDD5D1F4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>
              <a:latin typeface="Yu Gothic Medium" panose="020B0400000000000000" pitchFamily="34" charset="-128"/>
              <a:ea typeface="Yu Gothic Medium" panose="020B0400000000000000" pitchFamily="34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DC73EA98-AD7B-344B-B063-915117BB4234}"/>
              </a:ext>
            </a:extLst>
          </p:cNvPr>
          <p:cNvSpPr txBox="1"/>
          <p:nvPr/>
        </p:nvSpPr>
        <p:spPr>
          <a:xfrm>
            <a:off x="7037061" y="1188011"/>
            <a:ext cx="646331" cy="276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20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メイン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8EB92A7-42CB-8249-BE88-971E643A9CF3}"/>
              </a:ext>
            </a:extLst>
          </p:cNvPr>
          <p:cNvSpPr txBox="1"/>
          <p:nvPr/>
        </p:nvSpPr>
        <p:spPr>
          <a:xfrm>
            <a:off x="7908809" y="1188011"/>
            <a:ext cx="492443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20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サブ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A201AE4-3B8A-9346-800B-50AB0A896F2E}"/>
              </a:ext>
            </a:extLst>
          </p:cNvPr>
          <p:cNvSpPr txBox="1"/>
          <p:nvPr/>
        </p:nvSpPr>
        <p:spPr>
          <a:xfrm>
            <a:off x="672660" y="1141844"/>
            <a:ext cx="5262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プロジェクトメンバーの役割分担と募集中の役割</a:t>
            </a:r>
          </a:p>
        </p:txBody>
      </p:sp>
      <p:graphicFrame>
        <p:nvGraphicFramePr>
          <p:cNvPr id="70" name="表 69">
            <a:extLst>
              <a:ext uri="{FF2B5EF4-FFF2-40B4-BE49-F238E27FC236}">
                <a16:creationId xmlns:a16="http://schemas.microsoft.com/office/drawing/2014/main" id="{E6575820-53F8-0C42-AC29-51CFB8D3F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748457"/>
              </p:ext>
            </p:extLst>
          </p:nvPr>
        </p:nvGraphicFramePr>
        <p:xfrm>
          <a:off x="315966" y="1674937"/>
          <a:ext cx="9317032" cy="5021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186">
                  <a:extLst>
                    <a:ext uri="{9D8B030D-6E8A-4147-A177-3AD203B41FA5}">
                      <a16:colId xmlns:a16="http://schemas.microsoft.com/office/drawing/2014/main" val="3458048428"/>
                    </a:ext>
                  </a:extLst>
                </a:gridCol>
                <a:gridCol w="986094">
                  <a:extLst>
                    <a:ext uri="{9D8B030D-6E8A-4147-A177-3AD203B41FA5}">
                      <a16:colId xmlns:a16="http://schemas.microsoft.com/office/drawing/2014/main" val="3930028724"/>
                    </a:ext>
                  </a:extLst>
                </a:gridCol>
                <a:gridCol w="986094">
                  <a:extLst>
                    <a:ext uri="{9D8B030D-6E8A-4147-A177-3AD203B41FA5}">
                      <a16:colId xmlns:a16="http://schemas.microsoft.com/office/drawing/2014/main" val="1485213629"/>
                    </a:ext>
                  </a:extLst>
                </a:gridCol>
                <a:gridCol w="986094">
                  <a:extLst>
                    <a:ext uri="{9D8B030D-6E8A-4147-A177-3AD203B41FA5}">
                      <a16:colId xmlns:a16="http://schemas.microsoft.com/office/drawing/2014/main" val="1714520058"/>
                    </a:ext>
                  </a:extLst>
                </a:gridCol>
                <a:gridCol w="986094">
                  <a:extLst>
                    <a:ext uri="{9D8B030D-6E8A-4147-A177-3AD203B41FA5}">
                      <a16:colId xmlns:a16="http://schemas.microsoft.com/office/drawing/2014/main" val="3294083176"/>
                    </a:ext>
                  </a:extLst>
                </a:gridCol>
                <a:gridCol w="986094">
                  <a:extLst>
                    <a:ext uri="{9D8B030D-6E8A-4147-A177-3AD203B41FA5}">
                      <a16:colId xmlns:a16="http://schemas.microsoft.com/office/drawing/2014/main" val="3881466565"/>
                    </a:ext>
                  </a:extLst>
                </a:gridCol>
                <a:gridCol w="986094">
                  <a:extLst>
                    <a:ext uri="{9D8B030D-6E8A-4147-A177-3AD203B41FA5}">
                      <a16:colId xmlns:a16="http://schemas.microsoft.com/office/drawing/2014/main" val="2705573100"/>
                    </a:ext>
                  </a:extLst>
                </a:gridCol>
                <a:gridCol w="986094">
                  <a:extLst>
                    <a:ext uri="{9D8B030D-6E8A-4147-A177-3AD203B41FA5}">
                      <a16:colId xmlns:a16="http://schemas.microsoft.com/office/drawing/2014/main" val="4104394073"/>
                    </a:ext>
                  </a:extLst>
                </a:gridCol>
                <a:gridCol w="986094">
                  <a:extLst>
                    <a:ext uri="{9D8B030D-6E8A-4147-A177-3AD203B41FA5}">
                      <a16:colId xmlns:a16="http://schemas.microsoft.com/office/drawing/2014/main" val="1584568876"/>
                    </a:ext>
                  </a:extLst>
                </a:gridCol>
                <a:gridCol w="986094">
                  <a:extLst>
                    <a:ext uri="{9D8B030D-6E8A-4147-A177-3AD203B41FA5}">
                      <a16:colId xmlns:a16="http://schemas.microsoft.com/office/drawing/2014/main" val="1496900774"/>
                    </a:ext>
                  </a:extLst>
                </a:gridCol>
              </a:tblGrid>
              <a:tr h="272351">
                <a:tc rowSpan="2">
                  <a:txBody>
                    <a:bodyPr/>
                    <a:lstStyle/>
                    <a:p>
                      <a:endParaRPr kumimoji="1" lang="ja-JP" altLang="en-US" sz="1400" b="0" i="0">
                        <a:solidFill>
                          <a:schemeClr val="bg1"/>
                        </a:solidFill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企画設計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bg1"/>
                        </a:solidFill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生産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bg1"/>
                        </a:solidFill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bg1"/>
                        </a:solidFill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販売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bg1"/>
                        </a:solidFill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bg1"/>
                        </a:solidFill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73446"/>
                  </a:ext>
                </a:extLst>
              </a:tr>
              <a:tr h="453918">
                <a:tc vMerge="1">
                  <a:txBody>
                    <a:bodyPr/>
                    <a:lstStyle/>
                    <a:p>
                      <a:endParaRPr kumimoji="1" lang="ja-JP" altLang="en-US" sz="1400" b="0">
                        <a:solidFill>
                          <a:schemeClr val="bg1"/>
                        </a:solidFill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企画</a:t>
                      </a:r>
                      <a:r>
                        <a:rPr kumimoji="1" lang="en-US" altLang="ja-JP" sz="1200" b="0" i="0" dirty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/</a:t>
                      </a:r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開発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デザイン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生産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一次加工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二次加工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流通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販売</a:t>
                      </a:r>
                      <a:r>
                        <a:rPr kumimoji="1" lang="en-US" altLang="ja-JP" sz="1200" b="0" i="0" dirty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/</a:t>
                      </a:r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提供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広報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アフターサービス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36896"/>
                  </a:ext>
                </a:extLst>
              </a:tr>
              <a:tr h="1825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accent2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地域内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765646"/>
                  </a:ext>
                </a:extLst>
              </a:tr>
              <a:tr h="18250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accent2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地域外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822750"/>
                  </a:ext>
                </a:extLst>
              </a:tr>
              <a:tr h="6354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i="0">
                          <a:solidFill>
                            <a:schemeClr val="bg1"/>
                          </a:solidFill>
                          <a:latin typeface="Yu Gothic Medium" panose="020B0400000000000000" pitchFamily="34" charset="-128"/>
                          <a:ea typeface="Yu Gothic Medium" panose="020B0400000000000000" pitchFamily="34" charset="-128"/>
                        </a:rPr>
                        <a:t>連携先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9">
                  <a:txBody>
                    <a:bodyPr/>
                    <a:lstStyle/>
                    <a:p>
                      <a:endParaRPr kumimoji="1" lang="ja-JP" altLang="en-US" sz="1400" b="0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>
                        <a:latin typeface="Hiragino Sans W4" panose="020B0400000000000000" pitchFamily="34" charset="-128"/>
                        <a:ea typeface="Hiragino Sans W4" panose="020B0400000000000000" pitchFamily="34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4537238"/>
                  </a:ext>
                </a:extLst>
              </a:tr>
            </a:tbl>
          </a:graphicData>
        </a:graphic>
      </p:graphicFrame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FE80CA79-B711-EE4B-8447-B46ACC1E4C5B}"/>
              </a:ext>
            </a:extLst>
          </p:cNvPr>
          <p:cNvSpPr txBox="1"/>
          <p:nvPr/>
        </p:nvSpPr>
        <p:spPr>
          <a:xfrm>
            <a:off x="8626669" y="1188011"/>
            <a:ext cx="646331" cy="2769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ja-JP" altLang="en-US" sz="1200">
                <a:solidFill>
                  <a:schemeClr val="bg1"/>
                </a:solidFill>
                <a:latin typeface="Yu Gothic Medium" panose="020B0400000000000000" pitchFamily="34" charset="-128"/>
                <a:ea typeface="Yu Gothic Medium" panose="020B0400000000000000" pitchFamily="34" charset="-128"/>
              </a:rPr>
              <a:t>募集中</a:t>
            </a:r>
          </a:p>
        </p:txBody>
      </p:sp>
    </p:spTree>
    <p:extLst>
      <p:ext uri="{BB962C8B-B14F-4D97-AF65-F5344CB8AC3E}">
        <p14:creationId xmlns:p14="http://schemas.microsoft.com/office/powerpoint/2010/main" val="527036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9AEF81-1D36-9BEE-559F-BB3C8D4905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26D1F1-8706-AD13-E1E6-A94C7EE0D22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5" name="表 11">
            <a:extLst>
              <a:ext uri="{FF2B5EF4-FFF2-40B4-BE49-F238E27FC236}">
                <a16:creationId xmlns:a16="http://schemas.microsoft.com/office/drawing/2014/main" id="{29D7D986-8796-BE6E-4124-0D4D86728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234150"/>
              </p:ext>
            </p:extLst>
          </p:nvPr>
        </p:nvGraphicFramePr>
        <p:xfrm>
          <a:off x="469750" y="1364189"/>
          <a:ext cx="9258451" cy="43589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0784">
                  <a:extLst>
                    <a:ext uri="{9D8B030D-6E8A-4147-A177-3AD203B41FA5}">
                      <a16:colId xmlns:a16="http://schemas.microsoft.com/office/drawing/2014/main" val="3150312660"/>
                    </a:ext>
                  </a:extLst>
                </a:gridCol>
                <a:gridCol w="1523955">
                  <a:extLst>
                    <a:ext uri="{9D8B030D-6E8A-4147-A177-3AD203B41FA5}">
                      <a16:colId xmlns:a16="http://schemas.microsoft.com/office/drawing/2014/main" val="2496672430"/>
                    </a:ext>
                  </a:extLst>
                </a:gridCol>
                <a:gridCol w="1498428">
                  <a:extLst>
                    <a:ext uri="{9D8B030D-6E8A-4147-A177-3AD203B41FA5}">
                      <a16:colId xmlns:a16="http://schemas.microsoft.com/office/drawing/2014/main" val="3917229906"/>
                    </a:ext>
                  </a:extLst>
                </a:gridCol>
                <a:gridCol w="1498428">
                  <a:extLst>
                    <a:ext uri="{9D8B030D-6E8A-4147-A177-3AD203B41FA5}">
                      <a16:colId xmlns:a16="http://schemas.microsoft.com/office/drawing/2014/main" val="2681553520"/>
                    </a:ext>
                  </a:extLst>
                </a:gridCol>
                <a:gridCol w="1498428">
                  <a:extLst>
                    <a:ext uri="{9D8B030D-6E8A-4147-A177-3AD203B41FA5}">
                      <a16:colId xmlns:a16="http://schemas.microsoft.com/office/drawing/2014/main" val="2233959318"/>
                    </a:ext>
                  </a:extLst>
                </a:gridCol>
                <a:gridCol w="1498428">
                  <a:extLst>
                    <a:ext uri="{9D8B030D-6E8A-4147-A177-3AD203B41FA5}">
                      <a16:colId xmlns:a16="http://schemas.microsoft.com/office/drawing/2014/main" val="3744283951"/>
                    </a:ext>
                  </a:extLst>
                </a:gridCol>
              </a:tblGrid>
              <a:tr h="3868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項目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１年後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２年後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３年後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４年後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５年後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378711"/>
                  </a:ext>
                </a:extLst>
              </a:tr>
              <a:tr h="305311">
                <a:tc>
                  <a:txBody>
                    <a:bodyPr/>
                    <a:lstStyle/>
                    <a:p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販売単価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684292"/>
                  </a:ext>
                </a:extLst>
              </a:tr>
              <a:tr h="254245">
                <a:tc>
                  <a:txBody>
                    <a:bodyPr/>
                    <a:lstStyle/>
                    <a:p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販売数量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0999333"/>
                  </a:ext>
                </a:extLst>
              </a:tr>
              <a:tr h="660294">
                <a:tc>
                  <a:txBody>
                    <a:bodyPr/>
                    <a:lstStyle/>
                    <a:p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売上高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180925"/>
                  </a:ext>
                </a:extLst>
              </a:tr>
              <a:tr h="660294">
                <a:tc>
                  <a:txBody>
                    <a:bodyPr/>
                    <a:lstStyle/>
                    <a:p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売上原価</a:t>
                      </a:r>
                      <a:r>
                        <a:rPr kumimoji="1" lang="en-US" altLang="ja-JP" sz="1600" b="1" i="0" baseline="3000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*1</a:t>
                      </a:r>
                      <a:endParaRPr kumimoji="1" lang="ja-JP" altLang="en-US" sz="1600" b="1" i="0" baseline="30000"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41360"/>
                  </a:ext>
                </a:extLst>
              </a:tr>
              <a:tr h="660294">
                <a:tc>
                  <a:txBody>
                    <a:bodyPr/>
                    <a:lstStyle/>
                    <a:p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粗利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692241"/>
                  </a:ext>
                </a:extLst>
              </a:tr>
              <a:tr h="660294">
                <a:tc>
                  <a:txBody>
                    <a:bodyPr/>
                    <a:lstStyle/>
                    <a:p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販売管理費</a:t>
                      </a:r>
                      <a:r>
                        <a:rPr kumimoji="1" lang="en-US" altLang="ja-JP" sz="1600" b="1" i="0" baseline="3000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*2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1051751"/>
                  </a:ext>
                </a:extLst>
              </a:tr>
              <a:tr h="660294">
                <a:tc>
                  <a:txBody>
                    <a:bodyPr/>
                    <a:lstStyle/>
                    <a:p>
                      <a:r>
                        <a:rPr kumimoji="1" lang="ja-JP" altLang="en-US" sz="16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営業利益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b="1" i="0">
                        <a:latin typeface="Yu Gothic Medium" panose="020B0400000000000000" pitchFamily="34" charset="-128"/>
                        <a:ea typeface="Yu Gothic Medium" panose="020B0400000000000000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42511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83D523F-5A5A-22EE-DDFB-77A138694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043830"/>
              </p:ext>
            </p:extLst>
          </p:nvPr>
        </p:nvGraphicFramePr>
        <p:xfrm>
          <a:off x="469752" y="5817900"/>
          <a:ext cx="2843604" cy="6101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1170">
                  <a:extLst>
                    <a:ext uri="{9D8B030D-6E8A-4147-A177-3AD203B41FA5}">
                      <a16:colId xmlns:a16="http://schemas.microsoft.com/office/drawing/2014/main" val="2148544306"/>
                    </a:ext>
                  </a:extLst>
                </a:gridCol>
                <a:gridCol w="1312434">
                  <a:extLst>
                    <a:ext uri="{9D8B030D-6E8A-4147-A177-3AD203B41FA5}">
                      <a16:colId xmlns:a16="http://schemas.microsoft.com/office/drawing/2014/main" val="1457907490"/>
                    </a:ext>
                  </a:extLst>
                </a:gridCol>
              </a:tblGrid>
              <a:tr h="305311">
                <a:tc>
                  <a:txBody>
                    <a:bodyPr/>
                    <a:lstStyle/>
                    <a:p>
                      <a:r>
                        <a:rPr kumimoji="1" lang="ja-JP" altLang="en-US" sz="14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＊</a:t>
                      </a:r>
                      <a:r>
                        <a:rPr kumimoji="1" lang="en-US" altLang="ja-JP" sz="14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1</a:t>
                      </a:r>
                      <a:r>
                        <a:rPr kumimoji="1" lang="ja-JP" altLang="en-US" sz="14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 原価率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231732"/>
                  </a:ext>
                </a:extLst>
              </a:tr>
              <a:tr h="254245">
                <a:tc>
                  <a:txBody>
                    <a:bodyPr/>
                    <a:lstStyle/>
                    <a:p>
                      <a:r>
                        <a:rPr kumimoji="1" lang="ja-JP" altLang="en-US" sz="14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＊</a:t>
                      </a:r>
                      <a:r>
                        <a:rPr kumimoji="1" lang="en-US" altLang="ja-JP" sz="14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2 </a:t>
                      </a:r>
                      <a:r>
                        <a:rPr kumimoji="1" lang="ja-JP" altLang="en-US" sz="14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販管費率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400" b="1" i="0"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4702433"/>
                  </a:ext>
                </a:extLst>
              </a:tr>
            </a:tbl>
          </a:graphicData>
        </a:graphic>
      </p:graphicFrame>
      <p:sp>
        <p:nvSpPr>
          <p:cNvPr id="7" name="左中かっこ 6">
            <a:extLst>
              <a:ext uri="{FF2B5EF4-FFF2-40B4-BE49-F238E27FC236}">
                <a16:creationId xmlns:a16="http://schemas.microsoft.com/office/drawing/2014/main" id="{3B7EAA1C-95F0-16FC-8D14-B2567888DE94}"/>
              </a:ext>
            </a:extLst>
          </p:cNvPr>
          <p:cNvSpPr/>
          <p:nvPr/>
        </p:nvSpPr>
        <p:spPr>
          <a:xfrm rot="16200000">
            <a:off x="7341005" y="3721998"/>
            <a:ext cx="291295" cy="4483098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9392A2-CF88-395E-ED88-7E4E502CDB64}"/>
              </a:ext>
            </a:extLst>
          </p:cNvPr>
          <p:cNvSpPr txBox="1"/>
          <p:nvPr/>
        </p:nvSpPr>
        <p:spPr>
          <a:xfrm>
            <a:off x="5707662" y="6201790"/>
            <a:ext cx="37509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/>
              <a:t>計画期間は３年後から５年後の間で作成ください。</a:t>
            </a:r>
          </a:p>
        </p:txBody>
      </p:sp>
      <p:sp>
        <p:nvSpPr>
          <p:cNvPr id="9" name="テキスト プレースホルダー 1">
            <a:extLst>
              <a:ext uri="{FF2B5EF4-FFF2-40B4-BE49-F238E27FC236}">
                <a16:creationId xmlns:a16="http://schemas.microsoft.com/office/drawing/2014/main" id="{F039D6FE-D8BE-F84C-C0BB-51CC07EA88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5967" y="100723"/>
            <a:ext cx="7267157" cy="338555"/>
          </a:xfrm>
        </p:spPr>
        <p:txBody>
          <a:bodyPr/>
          <a:lstStyle/>
          <a:p>
            <a:r>
              <a:rPr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６</a:t>
            </a:r>
            <a:r>
              <a:rPr kumimoji="1" lang="en-US" altLang="ja-JP">
                <a:latin typeface="Yu Gothic Medium" panose="020B0400000000000000" pitchFamily="34" charset="-128"/>
                <a:ea typeface="Yu Gothic Medium" panose="020B0400000000000000" pitchFamily="34" charset="-128"/>
              </a:rPr>
              <a:t>. </a:t>
            </a:r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売上・収益化の見込み</a:t>
            </a:r>
          </a:p>
        </p:txBody>
      </p:sp>
    </p:spTree>
    <p:extLst>
      <p:ext uri="{BB962C8B-B14F-4D97-AF65-F5344CB8AC3E}">
        <p14:creationId xmlns:p14="http://schemas.microsoft.com/office/powerpoint/2010/main" val="611630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3A467AFF-D303-7716-2F5D-121B4646A1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ja-JP" altLang="en-US">
                <a:latin typeface="Yu Gothic Medium" panose="020B0400000000000000" pitchFamily="34" charset="-128"/>
                <a:ea typeface="Yu Gothic Medium" panose="020B0400000000000000" pitchFamily="34" charset="-128"/>
              </a:rPr>
              <a:t>参考：売上・収益化の見込み数値の根拠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0E818E-8BC1-DBFF-2E12-08D0F4BFD6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543C390-67DC-E5DB-A9A7-192857A683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4FDD04-0170-2F1F-4E55-BD344A8DE7CB}"/>
              </a:ext>
            </a:extLst>
          </p:cNvPr>
          <p:cNvSpPr txBox="1"/>
          <p:nvPr/>
        </p:nvSpPr>
        <p:spPr>
          <a:xfrm>
            <a:off x="315967" y="1111762"/>
            <a:ext cx="565456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100" b="1">
                <a:latin typeface="Yu Gothic" panose="020B0400000000000000" pitchFamily="34" charset="-128"/>
                <a:ea typeface="Yu Gothic" panose="020B0400000000000000" pitchFamily="34" charset="-128"/>
              </a:rPr>
              <a:t>売上や原価の根拠をご記入ください。</a:t>
            </a:r>
            <a:endParaRPr lang="ja-JP" altLang="en-US" sz="1100" b="1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3004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4D9640-859D-D6CD-3933-2B28F763005C}"/>
              </a:ext>
            </a:extLst>
          </p:cNvPr>
          <p:cNvSpPr txBox="1"/>
          <p:nvPr/>
        </p:nvSpPr>
        <p:spPr>
          <a:xfrm>
            <a:off x="2249488" y="2438400"/>
            <a:ext cx="5778500" cy="884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>
                <a:latin typeface="Yu Gothic" panose="020B0400000000000000" pitchFamily="34" charset="-128"/>
                <a:ea typeface="Yu Gothic" panose="020B0400000000000000" pitchFamily="34" charset="-128"/>
              </a:rPr>
              <a:t>提出する企画提案書の様式はここまでです。</a:t>
            </a:r>
            <a:endParaRPr kumimoji="1" lang="en-US" altLang="ja-JP"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>
                <a:latin typeface="Yu Gothic" panose="020B0400000000000000" pitchFamily="34" charset="-128"/>
                <a:ea typeface="Yu Gothic" panose="020B0400000000000000" pitchFamily="34" charset="-128"/>
              </a:rPr>
              <a:t>次のスライドからは一部の記入例と募集要領です。</a:t>
            </a:r>
            <a:endParaRPr kumimoji="1" lang="ja-JP" altLang="en-US">
              <a:latin typeface="Yu Gothic" panose="020B0400000000000000" pitchFamily="34" charset="-128"/>
              <a:ea typeface="Yu Gothic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5702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40533</TotalTime>
  <Words>857</Words>
  <Application>Microsoft Macintosh PowerPoint</Application>
  <PresentationFormat>A4 210 x 297 mm</PresentationFormat>
  <Paragraphs>149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3" baseType="lpstr">
      <vt:lpstr>UDDigiKyokasho Pro R</vt:lpstr>
      <vt:lpstr>Yu Gothic UI Semibold</vt:lpstr>
      <vt:lpstr>Yu Gothic</vt:lpstr>
      <vt:lpstr>Yu Gothic</vt:lpstr>
      <vt:lpstr>Yu Gothic Medium</vt:lpstr>
      <vt:lpstr>Arial</vt:lpstr>
      <vt:lpstr>Avenir Light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近藤 航</dc:creator>
  <cp:keywords/>
  <dc:description/>
  <cp:lastModifiedBy>RI</cp:lastModifiedBy>
  <cp:revision>302</cp:revision>
  <cp:lastPrinted>2024-02-06T00:59:39Z</cp:lastPrinted>
  <dcterms:created xsi:type="dcterms:W3CDTF">2019-04-18T08:48:50Z</dcterms:created>
  <dcterms:modified xsi:type="dcterms:W3CDTF">2024-08-20T08:46:38Z</dcterms:modified>
  <cp:category/>
</cp:coreProperties>
</file>